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26" r:id="rId1"/>
  </p:sldMasterIdLst>
  <p:sldIdLst>
    <p:sldId id="279" r:id="rId2"/>
    <p:sldId id="280" r:id="rId3"/>
    <p:sldId id="281" r:id="rId4"/>
    <p:sldId id="282" r:id="rId5"/>
    <p:sldId id="283" r:id="rId6"/>
    <p:sldId id="284" r:id="rId7"/>
    <p:sldId id="285" r:id="rId8"/>
    <p:sldId id="286" r:id="rId9"/>
    <p:sldId id="287" r:id="rId10"/>
    <p:sldId id="288" r:id="rId11"/>
    <p:sldId id="267" r:id="rId12"/>
    <p:sldId id="260" r:id="rId13"/>
    <p:sldId id="262" r:id="rId14"/>
    <p:sldId id="263" r:id="rId15"/>
    <p:sldId id="264" r:id="rId16"/>
    <p:sldId id="261" r:id="rId17"/>
    <p:sldId id="256" r:id="rId18"/>
    <p:sldId id="268" r:id="rId19"/>
    <p:sldId id="265" r:id="rId20"/>
    <p:sldId id="266" r:id="rId21"/>
    <p:sldId id="269" r:id="rId22"/>
    <p:sldId id="257" r:id="rId23"/>
    <p:sldId id="258" r:id="rId24"/>
    <p:sldId id="259" r:id="rId25"/>
    <p:sldId id="314" r:id="rId26"/>
    <p:sldId id="315" r:id="rId27"/>
    <p:sldId id="316" r:id="rId28"/>
    <p:sldId id="317" r:id="rId29"/>
    <p:sldId id="318" r:id="rId30"/>
    <p:sldId id="319" r:id="rId31"/>
    <p:sldId id="320" r:id="rId32"/>
    <p:sldId id="321" r:id="rId33"/>
    <p:sldId id="296" r:id="rId34"/>
    <p:sldId id="297" r:id="rId35"/>
    <p:sldId id="298" r:id="rId36"/>
    <p:sldId id="299" r:id="rId37"/>
    <p:sldId id="300" r:id="rId38"/>
    <p:sldId id="301" r:id="rId39"/>
    <p:sldId id="302" r:id="rId40"/>
    <p:sldId id="304" r:id="rId41"/>
    <p:sldId id="290" r:id="rId42"/>
    <p:sldId id="291" r:id="rId43"/>
    <p:sldId id="292" r:id="rId44"/>
    <p:sldId id="293" r:id="rId45"/>
    <p:sldId id="294" r:id="rId46"/>
    <p:sldId id="295" r:id="rId47"/>
    <p:sldId id="306" r:id="rId48"/>
    <p:sldId id="323" r:id="rId49"/>
    <p:sldId id="324" r:id="rId50"/>
    <p:sldId id="325"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9118" autoAdjust="0"/>
    <p:restoredTop sz="94660"/>
  </p:normalViewPr>
  <p:slideViewPr>
    <p:cSldViewPr snapToGrid="0">
      <p:cViewPr varScale="1">
        <p:scale>
          <a:sx n="73" d="100"/>
          <a:sy n="73" d="100"/>
        </p:scale>
        <p:origin x="-456"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4275453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419585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1836294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151814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41780293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808772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148949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20367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225898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31612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337087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9/14/2020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41091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9/14/2020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4039102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9/14/2020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599890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328851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9/14/2020</a:t>
            </a:fld>
            <a:endParaRPr lang="en-US" dirty="0"/>
          </a:p>
        </p:txBody>
      </p:sp>
    </p:spTree>
    <p:extLst>
      <p:ext uri="{BB962C8B-B14F-4D97-AF65-F5344CB8AC3E}">
        <p14:creationId xmlns="" xmlns:p14="http://schemas.microsoft.com/office/powerpoint/2010/main" val="316652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9/14/2020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60709060"/>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166" y="1094704"/>
            <a:ext cx="10515600" cy="634620"/>
          </a:xfrm>
        </p:spPr>
        <p:txBody>
          <a:bodyPr>
            <a:noAutofit/>
          </a:bodyPr>
          <a:lstStyle/>
          <a:p>
            <a:r>
              <a:rPr lang="en-US" dirty="0" smtClean="0">
                <a:latin typeface="Aharoni" panose="02010803020104030203" pitchFamily="2" charset="-79"/>
                <a:cs typeface="Aharoni" panose="02010803020104030203" pitchFamily="2" charset="-79"/>
              </a:rPr>
              <a:t>                           </a:t>
            </a:r>
            <a:r>
              <a:rPr lang="en-US" dirty="0">
                <a:latin typeface="Aharoni" panose="02010803020104030203" pitchFamily="2" charset="-79"/>
                <a:cs typeface="Aharoni" panose="02010803020104030203" pitchFamily="2" charset="-79"/>
              </a:rPr>
              <a:t>E-BANKING: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2137893"/>
            <a:ext cx="8833834" cy="3601187"/>
          </a:xfrm>
          <a:prstGeom prst="rect">
            <a:avLst/>
          </a:prstGeom>
        </p:spPr>
        <p:txBody>
          <a:bodyPr>
            <a:normAutofit/>
          </a:bodyPr>
          <a:lstStyle/>
          <a:p>
            <a:pPr marL="0" indent="0">
              <a:buNone/>
            </a:pPr>
            <a:r>
              <a:rPr lang="en-US" sz="2000" dirty="0" smtClean="0">
                <a:latin typeface="Times New Roman" panose="02020603050405020304" pitchFamily="18" charset="0"/>
                <a:cs typeface="Times New Roman" panose="02020603050405020304" pitchFamily="18" charset="0"/>
              </a:rPr>
              <a:t> </a:t>
            </a:r>
          </a:p>
          <a:p>
            <a:pPr marL="0" indent="0">
              <a:buNone/>
            </a:pPr>
            <a:r>
              <a:rPr lang="en-US"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The delivery of new and traditional banking products and services directly to the customer through electronic, interactive communication channels”.</a:t>
            </a: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125014" y="3645324"/>
            <a:ext cx="5404164" cy="2093756"/>
          </a:xfrm>
          <a:prstGeom prst="rect">
            <a:avLst/>
          </a:prstGeom>
        </p:spPr>
      </p:pic>
    </p:spTree>
    <p:extLst>
      <p:ext uri="{BB962C8B-B14F-4D97-AF65-F5344CB8AC3E}">
        <p14:creationId xmlns="" xmlns:p14="http://schemas.microsoft.com/office/powerpoint/2010/main" val="1024878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33341"/>
            <a:ext cx="10515600" cy="811369"/>
          </a:xfrm>
        </p:spPr>
        <p:txBody>
          <a:bodyPr>
            <a:noAutofit/>
          </a:bodyPr>
          <a:lstStyle/>
          <a:p>
            <a:r>
              <a:rPr lang="en-US" dirty="0">
                <a:latin typeface="Aharoni" panose="02010803020104030203" pitchFamily="2" charset="-79"/>
                <a:cs typeface="Aharoni" panose="02010803020104030203" pitchFamily="2" charset="-79"/>
              </a:rPr>
              <a:t>Features which make e-banking more attractive from business point of view:</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2665926"/>
            <a:ext cx="10156065" cy="3575431"/>
          </a:xfrm>
          <a:prstGeom prst="rect">
            <a:avLst/>
          </a:prstGeom>
        </p:spPr>
        <p:txBody>
          <a:bodyPr>
            <a:normAutofit/>
          </a:bodyPr>
          <a:lstStyle/>
          <a:p>
            <a:r>
              <a:rPr lang="en-US" sz="2000" dirty="0">
                <a:latin typeface="Times New Roman" panose="02020603050405020304" pitchFamily="18" charset="0"/>
                <a:cs typeface="Times New Roman" panose="02020603050405020304" pitchFamily="18" charset="0"/>
              </a:rPr>
              <a:t>Productivity</a:t>
            </a:r>
          </a:p>
          <a:p>
            <a:r>
              <a:rPr lang="en-US" sz="2000" dirty="0">
                <a:latin typeface="Times New Roman" panose="02020603050405020304" pitchFamily="18" charset="0"/>
                <a:cs typeface="Times New Roman" panose="02020603050405020304" pitchFamily="18" charset="0"/>
              </a:rPr>
              <a:t>Lower Banking Costs</a:t>
            </a:r>
          </a:p>
          <a:p>
            <a:r>
              <a:rPr lang="en-US" sz="2000" dirty="0">
                <a:latin typeface="Times New Roman" panose="02020603050405020304" pitchFamily="18" charset="0"/>
                <a:cs typeface="Times New Roman" panose="02020603050405020304" pitchFamily="18" charset="0"/>
              </a:rPr>
              <a:t>Reduced Errors</a:t>
            </a:r>
          </a:p>
          <a:p>
            <a:r>
              <a:rPr lang="en-US" sz="2000" dirty="0" smtClean="0">
                <a:latin typeface="Times New Roman" panose="02020603050405020304" pitchFamily="18" charset="0"/>
                <a:cs typeface="Times New Roman" panose="02020603050405020304" pitchFamily="18" charset="0"/>
              </a:rPr>
              <a:t>Reduced frauds</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796665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744" y="592759"/>
            <a:ext cx="10364451" cy="5228491"/>
          </a:xfrm>
        </p:spPr>
        <p:txBody>
          <a:bodyPr>
            <a:normAutofit fontScale="90000"/>
          </a:bodyPr>
          <a:lstStyle/>
          <a:p>
            <a:r>
              <a:rPr lang="en-US" dirty="0" smtClean="0">
                <a:latin typeface="Aharoni" panose="02010803020104030203" pitchFamily="2" charset="-79"/>
                <a:cs typeface="Aharoni" panose="02010803020104030203" pitchFamily="2" charset="-79"/>
              </a:rPr>
              <a:t>E- BANKING PRODUCTS</a:t>
            </a:r>
            <a:br>
              <a:rPr lang="en-US" dirty="0" smtClean="0">
                <a:latin typeface="Aharoni" panose="02010803020104030203" pitchFamily="2" charset="-79"/>
                <a:cs typeface="Aharoni" panose="02010803020104030203" pitchFamily="2" charset="-79"/>
              </a:rPr>
            </a:br>
            <a:r>
              <a:rPr lang="en-US" dirty="0" smtClean="0">
                <a:latin typeface="Aharoni" panose="02010803020104030203" pitchFamily="2" charset="-79"/>
                <a:cs typeface="Aharoni" panose="02010803020104030203" pitchFamily="2" charset="-79"/>
              </a:rPr>
              <a:t/>
            </a:r>
            <a:br>
              <a:rPr lang="en-US" dirty="0" smtClean="0">
                <a:latin typeface="Aharoni" panose="02010803020104030203" pitchFamily="2" charset="-79"/>
                <a:cs typeface="Aharoni" panose="02010803020104030203" pitchFamily="2" charset="-79"/>
              </a:rPr>
            </a:br>
            <a:r>
              <a:rPr lang="en-US" sz="2200" dirty="0">
                <a:solidFill>
                  <a:schemeClr val="tx2"/>
                </a:solidFill>
                <a:latin typeface="Times New Roman" panose="02020603050405020304" pitchFamily="18" charset="0"/>
                <a:cs typeface="Times New Roman" panose="02020603050405020304" pitchFamily="18" charset="0"/>
              </a:rPr>
              <a:t>S</a:t>
            </a:r>
            <a:r>
              <a:rPr lang="en-US" sz="2200" dirty="0" smtClean="0">
                <a:solidFill>
                  <a:schemeClr val="tx2"/>
                </a:solidFill>
                <a:latin typeface="Times New Roman" panose="02020603050405020304" pitchFamily="18" charset="0"/>
                <a:cs typeface="Times New Roman" panose="02020603050405020304" pitchFamily="18" charset="0"/>
              </a:rPr>
              <a:t>mart card</a:t>
            </a:r>
            <a:r>
              <a:rPr lang="en-US" sz="2200" dirty="0">
                <a:solidFill>
                  <a:schemeClr val="tx2"/>
                </a:solidFill>
                <a:latin typeface="Times New Roman" panose="02020603050405020304" pitchFamily="18" charset="0"/>
                <a:cs typeface="Times New Roman" panose="02020603050405020304" pitchFamily="18" charset="0"/>
              </a:rPr>
              <a:t/>
            </a:r>
            <a:br>
              <a:rPr lang="en-US" sz="2200" dirty="0">
                <a:solidFill>
                  <a:schemeClr val="tx2"/>
                </a:solidFill>
                <a:latin typeface="Times New Roman" panose="02020603050405020304" pitchFamily="18" charset="0"/>
                <a:cs typeface="Times New Roman" panose="02020603050405020304" pitchFamily="18" charset="0"/>
              </a:rPr>
            </a:br>
            <a:r>
              <a:rPr lang="en-US" sz="2200" dirty="0">
                <a:solidFill>
                  <a:schemeClr val="tx2"/>
                </a:solidFill>
                <a:latin typeface="Times New Roman" panose="02020603050405020304" pitchFamily="18" charset="0"/>
                <a:cs typeface="Times New Roman" panose="02020603050405020304" pitchFamily="18" charset="0"/>
              </a:rPr>
              <a:t>D</a:t>
            </a:r>
            <a:r>
              <a:rPr lang="en-US" sz="2200" dirty="0" smtClean="0">
                <a:solidFill>
                  <a:schemeClr val="tx2"/>
                </a:solidFill>
                <a:latin typeface="Times New Roman" panose="02020603050405020304" pitchFamily="18" charset="0"/>
                <a:cs typeface="Times New Roman" panose="02020603050405020304" pitchFamily="18" charset="0"/>
              </a:rPr>
              <a:t>ebit card</a:t>
            </a:r>
            <a:br>
              <a:rPr lang="en-US" sz="2200" dirty="0" smtClean="0">
                <a:solidFill>
                  <a:schemeClr val="tx2"/>
                </a:solidFill>
                <a:latin typeface="Times New Roman" panose="02020603050405020304" pitchFamily="18" charset="0"/>
                <a:cs typeface="Times New Roman" panose="02020603050405020304" pitchFamily="18" charset="0"/>
              </a:rPr>
            </a:br>
            <a:r>
              <a:rPr lang="en-US" sz="2200" dirty="0" smtClean="0">
                <a:solidFill>
                  <a:schemeClr val="tx2"/>
                </a:solidFill>
                <a:latin typeface="Times New Roman" panose="02020603050405020304" pitchFamily="18" charset="0"/>
                <a:cs typeface="Times New Roman" panose="02020603050405020304" pitchFamily="18" charset="0"/>
              </a:rPr>
              <a:t>Credit card</a:t>
            </a:r>
            <a:br>
              <a:rPr lang="en-US" sz="2200" dirty="0" smtClean="0">
                <a:solidFill>
                  <a:schemeClr val="tx2"/>
                </a:solidFill>
                <a:latin typeface="Times New Roman" panose="02020603050405020304" pitchFamily="18" charset="0"/>
                <a:cs typeface="Times New Roman" panose="02020603050405020304" pitchFamily="18" charset="0"/>
              </a:rPr>
            </a:br>
            <a:r>
              <a:rPr lang="en-US" sz="2200" dirty="0" smtClean="0">
                <a:solidFill>
                  <a:schemeClr val="tx2"/>
                </a:solidFill>
                <a:latin typeface="Times New Roman" panose="02020603050405020304" pitchFamily="18" charset="0"/>
                <a:cs typeface="Times New Roman" panose="02020603050405020304" pitchFamily="18" charset="0"/>
              </a:rPr>
              <a:t>ATM</a:t>
            </a:r>
            <a:br>
              <a:rPr lang="en-US" sz="2200" dirty="0" smtClean="0">
                <a:solidFill>
                  <a:schemeClr val="tx2"/>
                </a:solidFill>
                <a:latin typeface="Times New Roman" panose="02020603050405020304" pitchFamily="18" charset="0"/>
                <a:cs typeface="Times New Roman" panose="02020603050405020304" pitchFamily="18" charset="0"/>
              </a:rPr>
            </a:br>
            <a:r>
              <a:rPr lang="en-US" sz="2200" dirty="0" smtClean="0">
                <a:solidFill>
                  <a:schemeClr val="tx2"/>
                </a:solidFill>
                <a:latin typeface="Times New Roman" panose="02020603050405020304" pitchFamily="18" charset="0"/>
                <a:cs typeface="Times New Roman" panose="02020603050405020304" pitchFamily="18" charset="0"/>
              </a:rPr>
              <a:t>EFT</a:t>
            </a:r>
            <a:br>
              <a:rPr lang="en-US" sz="2200" dirty="0" smtClean="0">
                <a:solidFill>
                  <a:schemeClr val="tx2"/>
                </a:solidFill>
                <a:latin typeface="Times New Roman" panose="02020603050405020304" pitchFamily="18" charset="0"/>
                <a:cs typeface="Times New Roman" panose="02020603050405020304" pitchFamily="18" charset="0"/>
              </a:rPr>
            </a:br>
            <a:r>
              <a:rPr lang="en-US" sz="2200" dirty="0" smtClean="0">
                <a:solidFill>
                  <a:schemeClr val="tx2"/>
                </a:solidFill>
                <a:latin typeface="Times New Roman" panose="02020603050405020304" pitchFamily="18" charset="0"/>
                <a:cs typeface="Times New Roman" panose="02020603050405020304" pitchFamily="18" charset="0"/>
              </a:rPr>
              <a:t>Telephone banking</a:t>
            </a:r>
            <a:br>
              <a:rPr lang="en-US" sz="2200" dirty="0" smtClean="0">
                <a:solidFill>
                  <a:schemeClr val="tx2"/>
                </a:solidFill>
                <a:latin typeface="Times New Roman" panose="02020603050405020304" pitchFamily="18" charset="0"/>
                <a:cs typeface="Times New Roman" panose="02020603050405020304" pitchFamily="18" charset="0"/>
              </a:rPr>
            </a:br>
            <a:r>
              <a:rPr lang="en-US" sz="2200" dirty="0" smtClean="0">
                <a:solidFill>
                  <a:schemeClr val="tx2"/>
                </a:solidFill>
                <a:latin typeface="Times New Roman" panose="02020603050405020304" pitchFamily="18" charset="0"/>
                <a:cs typeface="Times New Roman" panose="02020603050405020304" pitchFamily="18" charset="0"/>
              </a:rPr>
              <a:t>Mobile banking</a:t>
            </a:r>
            <a:br>
              <a:rPr lang="en-US" sz="2200" dirty="0" smtClean="0">
                <a:solidFill>
                  <a:schemeClr val="tx2"/>
                </a:solidFill>
                <a:latin typeface="Times New Roman" panose="02020603050405020304" pitchFamily="18" charset="0"/>
                <a:cs typeface="Times New Roman" panose="02020603050405020304" pitchFamily="18" charset="0"/>
              </a:rPr>
            </a:br>
            <a:r>
              <a:rPr lang="en-US" sz="2200" dirty="0" err="1">
                <a:solidFill>
                  <a:schemeClr val="tx2"/>
                </a:solidFill>
                <a:latin typeface="Times New Roman" panose="02020603050405020304" pitchFamily="18" charset="0"/>
                <a:cs typeface="Times New Roman" panose="02020603050405020304" pitchFamily="18" charset="0"/>
              </a:rPr>
              <a:t>S</a:t>
            </a:r>
            <a:r>
              <a:rPr lang="en-US" sz="2200" dirty="0" err="1" smtClean="0">
                <a:solidFill>
                  <a:schemeClr val="tx2"/>
                </a:solidFill>
                <a:latin typeface="Times New Roman" panose="02020603050405020304" pitchFamily="18" charset="0"/>
                <a:cs typeface="Times New Roman" panose="02020603050405020304" pitchFamily="18" charset="0"/>
              </a:rPr>
              <a:t>ms</a:t>
            </a:r>
            <a:r>
              <a:rPr lang="en-US" sz="2200" dirty="0" smtClean="0">
                <a:solidFill>
                  <a:schemeClr val="tx2"/>
                </a:solidFill>
                <a:latin typeface="Times New Roman" panose="02020603050405020304" pitchFamily="18" charset="0"/>
                <a:cs typeface="Times New Roman" panose="02020603050405020304" pitchFamily="18" charset="0"/>
              </a:rPr>
              <a:t> banking </a:t>
            </a:r>
            <a:br>
              <a:rPr lang="en-US" sz="2200" dirty="0" smtClean="0">
                <a:solidFill>
                  <a:schemeClr val="tx2"/>
                </a:solidFill>
                <a:latin typeface="Times New Roman" panose="02020603050405020304" pitchFamily="18" charset="0"/>
                <a:cs typeface="Times New Roman" panose="02020603050405020304" pitchFamily="18" charset="0"/>
              </a:rPr>
            </a:br>
            <a:r>
              <a:rPr lang="en-US" sz="2200" dirty="0" smtClean="0">
                <a:solidFill>
                  <a:schemeClr val="tx2"/>
                </a:solidFill>
                <a:latin typeface="Times New Roman" panose="02020603050405020304" pitchFamily="18" charset="0"/>
                <a:cs typeface="Times New Roman" panose="02020603050405020304" pitchFamily="18" charset="0"/>
              </a:rPr>
              <a:t>Internet banking  etc..</a:t>
            </a:r>
            <a:r>
              <a:rPr lang="en-US" dirty="0" smtClean="0">
                <a:latin typeface="Aharoni" panose="02010803020104030203" pitchFamily="2" charset="-79"/>
                <a:cs typeface="Aharoni" panose="02010803020104030203" pitchFamily="2" charset="-79"/>
              </a:rPr>
              <a:t/>
            </a:r>
            <a:br>
              <a:rPr lang="en-US" dirty="0" smtClean="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r>
              <a:rPr lang="en-US" dirty="0" smtClean="0">
                <a:latin typeface="Aharoni" panose="02010803020104030203" pitchFamily="2" charset="-79"/>
                <a:cs typeface="Aharoni" panose="02010803020104030203" pitchFamily="2" charset="-79"/>
              </a:rPr>
              <a:t/>
            </a:r>
            <a:br>
              <a:rPr lang="en-US" dirty="0" smtClean="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Tree>
    <p:extLst>
      <p:ext uri="{BB962C8B-B14F-4D97-AF65-F5344CB8AC3E}">
        <p14:creationId xmlns="" xmlns:p14="http://schemas.microsoft.com/office/powerpoint/2010/main" val="2726406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107" y="798821"/>
            <a:ext cx="10364451" cy="1313314"/>
          </a:xfrm>
        </p:spPr>
        <p:txBody>
          <a:bodyPr/>
          <a:lstStyle/>
          <a:p>
            <a:r>
              <a:rPr lang="en-US" dirty="0">
                <a:latin typeface="Aharoni" panose="02010803020104030203" pitchFamily="2" charset="-79"/>
                <a:cs typeface="Aharoni" panose="02010803020104030203" pitchFamily="2" charset="-79"/>
              </a:rPr>
              <a:t>Smart Cards</a:t>
            </a:r>
          </a:p>
        </p:txBody>
      </p:sp>
      <p:sp>
        <p:nvSpPr>
          <p:cNvPr id="3" name="Content Placeholder 2"/>
          <p:cNvSpPr>
            <a:spLocks noGrp="1"/>
          </p:cNvSpPr>
          <p:nvPr>
            <p:ph idx="1"/>
          </p:nvPr>
        </p:nvSpPr>
        <p:spPr>
          <a:xfrm>
            <a:off x="772107" y="1854558"/>
            <a:ext cx="9324929" cy="4052079"/>
          </a:xfrm>
        </p:spPr>
        <p:txBody>
          <a:bodyPr>
            <a:normAutofit/>
          </a:bodyPr>
          <a:lstStyle/>
          <a:p>
            <a:r>
              <a:rPr lang="en-US" sz="2000" dirty="0">
                <a:latin typeface="Times New Roman" panose="02020603050405020304" pitchFamily="18" charset="0"/>
                <a:cs typeface="Times New Roman" panose="02020603050405020304" pitchFamily="18" charset="0"/>
              </a:rPr>
              <a:t>smart card is a plastic card with an embedded microchip that can be loaded with data, used for telephone </a:t>
            </a:r>
            <a:r>
              <a:rPr lang="en-US" sz="2000" dirty="0" smtClean="0">
                <a:latin typeface="Times New Roman" panose="02020603050405020304" pitchFamily="18" charset="0"/>
                <a:cs typeface="Times New Roman" panose="02020603050405020304" pitchFamily="18" charset="0"/>
              </a:rPr>
              <a:t>calling AND ETC.</a:t>
            </a:r>
          </a:p>
          <a:p>
            <a:pPr marL="0" indent="0">
              <a:buNone/>
            </a:pPr>
            <a:r>
              <a:rPr lang="en-US" sz="2000" dirty="0" smtClean="0">
                <a:latin typeface="Times New Roman" panose="02020603050405020304" pitchFamily="18" charset="0"/>
                <a:cs typeface="Times New Roman" panose="02020603050405020304" pitchFamily="18" charset="0"/>
              </a:rPr>
              <a:t>   Benefit </a:t>
            </a:r>
            <a:r>
              <a:rPr lang="en-US" sz="2000" dirty="0">
                <a:latin typeface="Times New Roman" panose="02020603050405020304" pitchFamily="18" charset="0"/>
                <a:cs typeface="Times New Roman" panose="02020603050405020304" pitchFamily="18" charset="0"/>
              </a:rPr>
              <a:t>of smart cards: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enhanced security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off line transaction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programmable card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Loyalty</a:t>
            </a:r>
          </a:p>
          <a:p>
            <a:r>
              <a:rPr lang="en-US" sz="2000" dirty="0">
                <a:latin typeface="Times New Roman" panose="02020603050405020304" pitchFamily="18" charset="0"/>
                <a:cs typeface="Times New Roman" panose="02020603050405020304" pitchFamily="18" charset="0"/>
              </a:rPr>
              <a:t>customer information</a:t>
            </a: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674717" y="3112408"/>
            <a:ext cx="3516246" cy="1536378"/>
          </a:xfrm>
          <a:prstGeom prst="rect">
            <a:avLst/>
          </a:prstGeom>
        </p:spPr>
      </p:pic>
    </p:spTree>
    <p:extLst>
      <p:ext uri="{BB962C8B-B14F-4D97-AF65-F5344CB8AC3E}">
        <p14:creationId xmlns="" xmlns:p14="http://schemas.microsoft.com/office/powerpoint/2010/main" val="2233477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dirty="0">
                <a:latin typeface="Aharoni" panose="02010803020104030203" pitchFamily="2" charset="-79"/>
                <a:cs typeface="Aharoni" panose="02010803020104030203" pitchFamily="2" charset="-79"/>
              </a:rPr>
              <a:t>Debit Cards</a:t>
            </a:r>
          </a:p>
        </p:txBody>
      </p:sp>
      <p:sp>
        <p:nvSpPr>
          <p:cNvPr id="3" name="Content Placeholder 2"/>
          <p:cNvSpPr>
            <a:spLocks noGrp="1"/>
          </p:cNvSpPr>
          <p:nvPr>
            <p:ph idx="1"/>
          </p:nvPr>
        </p:nvSpPr>
        <p:spPr>
          <a:xfrm>
            <a:off x="677334" y="1890133"/>
            <a:ext cx="8596668" cy="3880773"/>
          </a:xfrm>
        </p:spPr>
        <p:txBody>
          <a:bodyPr>
            <a:normAutofit/>
          </a:bodyPr>
          <a:lstStyle/>
          <a:p>
            <a:r>
              <a:rPr lang="en-US" sz="2000" dirty="0">
                <a:latin typeface="Times New Roman" panose="02020603050405020304" pitchFamily="18" charset="0"/>
                <a:cs typeface="Times New Roman" panose="02020603050405020304" pitchFamily="18" charset="0"/>
              </a:rPr>
              <a:t>Debit Card is a “prepaid” or “pay now” card with some stored </a:t>
            </a:r>
            <a:r>
              <a:rPr lang="en-US" sz="2000" dirty="0" smtClean="0">
                <a:latin typeface="Times New Roman" panose="02020603050405020304" pitchFamily="18" charset="0"/>
                <a:cs typeface="Times New Roman" panose="02020603050405020304" pitchFamily="18" charset="0"/>
              </a:rPr>
              <a:t>value.</a:t>
            </a:r>
          </a:p>
          <a:p>
            <a:r>
              <a:rPr lang="en-US" sz="2000" dirty="0">
                <a:latin typeface="Times New Roman" panose="02020603050405020304" pitchFamily="18" charset="0"/>
                <a:cs typeface="Times New Roman" panose="02020603050405020304" pitchFamily="18" charset="0"/>
              </a:rPr>
              <a:t>alternative payment method to </a:t>
            </a:r>
            <a:r>
              <a:rPr lang="en-US" sz="2000" dirty="0" smtClean="0">
                <a:latin typeface="Times New Roman" panose="02020603050405020304" pitchFamily="18" charset="0"/>
                <a:cs typeface="Times New Roman" panose="02020603050405020304" pitchFamily="18" charset="0"/>
              </a:rPr>
              <a:t>cash.</a:t>
            </a:r>
          </a:p>
          <a:p>
            <a:r>
              <a:rPr lang="en-US" sz="2000" dirty="0">
                <a:latin typeface="Times New Roman" panose="02020603050405020304" pitchFamily="18" charset="0"/>
                <a:cs typeface="Times New Roman" panose="02020603050405020304" pitchFamily="18" charset="0"/>
              </a:rPr>
              <a:t>allows customers to obtain the funds directly debited from his bank </a:t>
            </a:r>
            <a:r>
              <a:rPr lang="en-US" sz="2000" dirty="0" smtClean="0">
                <a:latin typeface="Times New Roman" panose="02020603050405020304" pitchFamily="18" charset="0"/>
                <a:cs typeface="Times New Roman" panose="02020603050405020304" pitchFamily="18" charset="0"/>
              </a:rPr>
              <a:t>account.</a:t>
            </a:r>
          </a:p>
          <a:p>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975668" y="3210933"/>
            <a:ext cx="4346750" cy="2682898"/>
          </a:xfrm>
          <a:prstGeom prst="rect">
            <a:avLst/>
          </a:prstGeom>
        </p:spPr>
      </p:pic>
    </p:spTree>
    <p:extLst>
      <p:ext uri="{BB962C8B-B14F-4D97-AF65-F5344CB8AC3E}">
        <p14:creationId xmlns="" xmlns:p14="http://schemas.microsoft.com/office/powerpoint/2010/main" val="3935847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698" y="983088"/>
            <a:ext cx="8596668" cy="1320800"/>
          </a:xfrm>
        </p:spPr>
        <p:txBody>
          <a:bodyPr/>
          <a:lstStyle/>
          <a:p>
            <a:r>
              <a:rPr lang="en-US" dirty="0">
                <a:latin typeface="Aharoni" panose="02010803020104030203" pitchFamily="2" charset="-79"/>
                <a:cs typeface="Aharoni" panose="02010803020104030203" pitchFamily="2" charset="-79"/>
              </a:rPr>
              <a:t>Credit Card</a:t>
            </a:r>
          </a:p>
        </p:txBody>
      </p:sp>
      <p:sp>
        <p:nvSpPr>
          <p:cNvPr id="3" name="Content Placeholder 2"/>
          <p:cNvSpPr>
            <a:spLocks noGrp="1"/>
          </p:cNvSpPr>
          <p:nvPr>
            <p:ph idx="1"/>
          </p:nvPr>
        </p:nvSpPr>
        <p:spPr>
          <a:xfrm>
            <a:off x="914400" y="2395472"/>
            <a:ext cx="10363826" cy="3717700"/>
          </a:xfrm>
        </p:spPr>
        <p:txBody>
          <a:bodyPr>
            <a:normAutofit/>
          </a:bodyPr>
          <a:lstStyle/>
          <a:p>
            <a:r>
              <a:rPr lang="en-US" sz="2000" dirty="0">
                <a:latin typeface="Times New Roman" panose="02020603050405020304" pitchFamily="18" charset="0"/>
                <a:cs typeface="Times New Roman" panose="02020603050405020304" pitchFamily="18" charset="0"/>
              </a:rPr>
              <a:t>Credit Card is “post paid” or “pay later” </a:t>
            </a:r>
            <a:r>
              <a:rPr lang="en-US" sz="2000" dirty="0" smtClean="0">
                <a:latin typeface="Times New Roman" panose="02020603050405020304" pitchFamily="18" charset="0"/>
                <a:cs typeface="Times New Roman" panose="02020603050405020304" pitchFamily="18" charset="0"/>
              </a:rPr>
              <a:t>card</a:t>
            </a:r>
          </a:p>
          <a:p>
            <a:r>
              <a:rPr lang="en-US" sz="2000" dirty="0">
                <a:latin typeface="Times New Roman" panose="02020603050405020304" pitchFamily="18" charset="0"/>
                <a:cs typeface="Times New Roman" panose="02020603050405020304" pitchFamily="18" charset="0"/>
              </a:rPr>
              <a:t>charged interest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used for short-term financing</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cash-free way of buying </a:t>
            </a:r>
            <a:r>
              <a:rPr lang="en-US" sz="2000" dirty="0" smtClean="0">
                <a:latin typeface="Times New Roman" panose="02020603050405020304" pitchFamily="18" charset="0"/>
                <a:cs typeface="Times New Roman" panose="02020603050405020304" pitchFamily="18" charset="0"/>
              </a:rPr>
              <a:t>things</a:t>
            </a: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868808" y="2575775"/>
            <a:ext cx="3366558" cy="2460065"/>
          </a:xfrm>
          <a:prstGeom prst="rect">
            <a:avLst/>
          </a:prstGeom>
        </p:spPr>
      </p:pic>
    </p:spTree>
    <p:extLst>
      <p:ext uri="{BB962C8B-B14F-4D97-AF65-F5344CB8AC3E}">
        <p14:creationId xmlns="" xmlns:p14="http://schemas.microsoft.com/office/powerpoint/2010/main" val="2805016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820" y="618990"/>
            <a:ext cx="10364451" cy="1093901"/>
          </a:xfrm>
        </p:spPr>
        <p:txBody>
          <a:bodyPr/>
          <a:lstStyle/>
          <a:p>
            <a:r>
              <a:rPr lang="en-US" dirty="0">
                <a:latin typeface="Aharoni" panose="02010803020104030203" pitchFamily="2" charset="-79"/>
                <a:cs typeface="Aharoni" panose="02010803020104030203" pitchFamily="2" charset="-79"/>
              </a:rPr>
              <a:t>Automatic Teller Machine</a:t>
            </a:r>
          </a:p>
        </p:txBody>
      </p:sp>
      <p:sp>
        <p:nvSpPr>
          <p:cNvPr id="3" name="Content Placeholder 2"/>
          <p:cNvSpPr>
            <a:spLocks noGrp="1"/>
          </p:cNvSpPr>
          <p:nvPr>
            <p:ph idx="1"/>
          </p:nvPr>
        </p:nvSpPr>
        <p:spPr>
          <a:xfrm>
            <a:off x="231820" y="1918952"/>
            <a:ext cx="10087076" cy="3923763"/>
          </a:xfrm>
        </p:spPr>
        <p:txBody>
          <a:bodyPr>
            <a:normAutofit/>
          </a:bodyPr>
          <a:lstStyle/>
          <a:p>
            <a:r>
              <a:rPr lang="en-US" sz="2000" dirty="0">
                <a:latin typeface="Times New Roman" panose="02020603050405020304" pitchFamily="18" charset="0"/>
                <a:cs typeface="Times New Roman" panose="02020603050405020304" pitchFamily="18" charset="0"/>
              </a:rPr>
              <a:t>access to financial transactions without the need for a </a:t>
            </a:r>
            <a:r>
              <a:rPr lang="en-US" sz="2000" dirty="0" smtClean="0">
                <a:latin typeface="Times New Roman" panose="02020603050405020304" pitchFamily="18" charset="0"/>
                <a:cs typeface="Times New Roman" panose="02020603050405020304" pitchFamily="18" charset="0"/>
              </a:rPr>
              <a:t>cashier</a:t>
            </a:r>
          </a:p>
          <a:p>
            <a:r>
              <a:rPr lang="en-US" sz="2000" dirty="0">
                <a:latin typeface="Times New Roman" panose="02020603050405020304" pitchFamily="18" charset="0"/>
                <a:cs typeface="Times New Roman" panose="02020603050405020304" pitchFamily="18" charset="0"/>
              </a:rPr>
              <a:t>plastic card which contains the customer’s name &amp; account no. </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It </a:t>
            </a:r>
            <a:r>
              <a:rPr lang="en-US" sz="2000" dirty="0">
                <a:latin typeface="Times New Roman" panose="02020603050405020304" pitchFamily="18" charset="0"/>
                <a:cs typeface="Times New Roman" panose="02020603050405020304" pitchFamily="18" charset="0"/>
              </a:rPr>
              <a:t>allows the customers:</a:t>
            </a:r>
          </a:p>
          <a:p>
            <a:pPr lvl="0"/>
            <a:r>
              <a:rPr lang="en-US" sz="2000" dirty="0">
                <a:latin typeface="Times New Roman" panose="02020603050405020304" pitchFamily="18" charset="0"/>
                <a:cs typeface="Times New Roman" panose="02020603050405020304" pitchFamily="18" charset="0"/>
              </a:rPr>
              <a:t>To transfer money to and from accounts.</a:t>
            </a:r>
          </a:p>
          <a:p>
            <a:pPr lvl="0"/>
            <a:r>
              <a:rPr lang="en-US" sz="2000" dirty="0">
                <a:latin typeface="Times New Roman" panose="02020603050405020304" pitchFamily="18" charset="0"/>
                <a:cs typeface="Times New Roman" panose="02020603050405020304" pitchFamily="18" charset="0"/>
              </a:rPr>
              <a:t>To view account information</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cs typeface="Times New Roman" panose="02020603050405020304" pitchFamily="18" charset="0"/>
              </a:rPr>
              <a:t>To order cash.</a:t>
            </a:r>
          </a:p>
          <a:p>
            <a:pPr lvl="0"/>
            <a:r>
              <a:rPr lang="en-US" sz="2000" dirty="0">
                <a:latin typeface="Times New Roman" panose="02020603050405020304" pitchFamily="18" charset="0"/>
                <a:cs typeface="Times New Roman" panose="02020603050405020304" pitchFamily="18" charset="0"/>
              </a:rPr>
              <a:t>To receive cash.</a:t>
            </a: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331854" y="2807594"/>
            <a:ext cx="3330731" cy="3241181"/>
          </a:xfrm>
          <a:prstGeom prst="rect">
            <a:avLst/>
          </a:prstGeom>
        </p:spPr>
      </p:pic>
    </p:spTree>
    <p:extLst>
      <p:ext uri="{BB962C8B-B14F-4D97-AF65-F5344CB8AC3E}">
        <p14:creationId xmlns="" xmlns:p14="http://schemas.microsoft.com/office/powerpoint/2010/main" val="2911423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haroni" panose="02010803020104030203" pitchFamily="2" charset="-79"/>
                <a:cs typeface="Aharoni" panose="02010803020104030203" pitchFamily="2" charset="-79"/>
              </a:rPr>
              <a:t>electronic funds transfer (EFT)</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system of transferring money from one bank account directly to another without any paper money changing </a:t>
            </a:r>
            <a:r>
              <a:rPr lang="en-US" dirty="0" smtClean="0">
                <a:latin typeface="Times New Roman" panose="02020603050405020304" pitchFamily="18" charset="0"/>
                <a:cs typeface="Times New Roman" panose="02020603050405020304" pitchFamily="18" charset="0"/>
              </a:rPr>
              <a:t>hands</a:t>
            </a:r>
          </a:p>
          <a:p>
            <a:r>
              <a:rPr lang="en-US" dirty="0">
                <a:latin typeface="Times New Roman" panose="02020603050405020304" pitchFamily="18" charset="0"/>
                <a:cs typeface="Times New Roman" panose="02020603050405020304" pitchFamily="18" charset="0"/>
              </a:rPr>
              <a:t>EFT is safe, secure, efficient, and less expensive than paper check payments and collections.</a:t>
            </a: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820474" y="3567448"/>
            <a:ext cx="6453528" cy="2137893"/>
          </a:xfrm>
          <a:prstGeom prst="rect">
            <a:avLst/>
          </a:prstGeom>
        </p:spPr>
      </p:pic>
    </p:spTree>
    <p:extLst>
      <p:ext uri="{BB962C8B-B14F-4D97-AF65-F5344CB8AC3E}">
        <p14:creationId xmlns="" xmlns:p14="http://schemas.microsoft.com/office/powerpoint/2010/main" val="3094017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8689" y="991674"/>
            <a:ext cx="6757630" cy="978794"/>
          </a:xfrm>
        </p:spPr>
        <p:txBody>
          <a:bodyPr>
            <a:normAutofit/>
          </a:bodyPr>
          <a:lstStyle/>
          <a:p>
            <a:r>
              <a:rPr lang="en-US" sz="3600" dirty="0">
                <a:latin typeface="Aharoni" panose="02010803020104030203" pitchFamily="2" charset="-79"/>
                <a:cs typeface="Aharoni" panose="02010803020104030203" pitchFamily="2" charset="-79"/>
              </a:rPr>
              <a:t>Alternative </a:t>
            </a:r>
            <a:r>
              <a:rPr lang="en-US" sz="3600" dirty="0" smtClean="0">
                <a:latin typeface="Aharoni" panose="02010803020104030203" pitchFamily="2" charset="-79"/>
                <a:cs typeface="Aharoni" panose="02010803020104030203" pitchFamily="2" charset="-79"/>
              </a:rPr>
              <a:t>Delivery Channels </a:t>
            </a:r>
            <a:endParaRPr lang="en-US" sz="36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74750" y="2202288"/>
            <a:ext cx="7723803" cy="4121239"/>
          </a:xfrm>
        </p:spPr>
        <p:txBody>
          <a:bodyPr>
            <a:normAutofit/>
          </a:bodyPr>
          <a:lstStyle/>
          <a:p>
            <a:pPr algn="l"/>
            <a:r>
              <a:rPr lang="en-US" dirty="0">
                <a:solidFill>
                  <a:schemeClr val="tx1"/>
                </a:solidFill>
                <a:latin typeface="Times New Roman" panose="02020603050405020304" pitchFamily="18" charset="0"/>
                <a:cs typeface="Times New Roman" panose="02020603050405020304" pitchFamily="18" charset="0"/>
              </a:rPr>
              <a:t>Anytime</a:t>
            </a:r>
            <a:r>
              <a:rPr lang="en-US" dirty="0">
                <a:solidFill>
                  <a:schemeClr val="tx1"/>
                </a:solidFill>
              </a:rPr>
              <a:t>, anywhere banking </a:t>
            </a:r>
          </a:p>
          <a:p>
            <a:pPr algn="l"/>
            <a:r>
              <a:rPr lang="en-US" dirty="0" smtClean="0">
                <a:solidFill>
                  <a:schemeClr val="tx1"/>
                </a:solidFill>
              </a:rPr>
              <a:t>–</a:t>
            </a:r>
            <a:r>
              <a:rPr lang="en-US" sz="2000" dirty="0">
                <a:solidFill>
                  <a:schemeClr val="tx1"/>
                </a:solidFill>
                <a:latin typeface="Times New Roman" panose="02020603050405020304" pitchFamily="18" charset="0"/>
                <a:cs typeface="Times New Roman" panose="02020603050405020304" pitchFamily="18" charset="0"/>
              </a:rPr>
              <a:t>Telephone</a:t>
            </a:r>
            <a:r>
              <a:rPr lang="en-US" dirty="0">
                <a:solidFill>
                  <a:schemeClr val="tx1"/>
                </a:solidFill>
              </a:rPr>
              <a:t> Banking </a:t>
            </a:r>
          </a:p>
          <a:p>
            <a:pPr algn="l"/>
            <a:r>
              <a:rPr lang="en-US" dirty="0">
                <a:solidFill>
                  <a:schemeClr val="tx1"/>
                </a:solidFill>
              </a:rPr>
              <a:t>–Internet Banking </a:t>
            </a:r>
          </a:p>
          <a:p>
            <a:pPr algn="l"/>
            <a:r>
              <a:rPr lang="en-US" dirty="0">
                <a:solidFill>
                  <a:schemeClr val="tx1"/>
                </a:solidFill>
              </a:rPr>
              <a:t>–Mobile Banking</a:t>
            </a:r>
          </a:p>
        </p:txBody>
      </p:sp>
    </p:spTree>
    <p:extLst>
      <p:ext uri="{BB962C8B-B14F-4D97-AF65-F5344CB8AC3E}">
        <p14:creationId xmlns="" xmlns:p14="http://schemas.microsoft.com/office/powerpoint/2010/main" val="11092188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haroni" panose="02010803020104030203" pitchFamily="2" charset="-79"/>
                <a:cs typeface="Aharoni" panose="02010803020104030203" pitchFamily="2" charset="-79"/>
              </a:rPr>
              <a:t>Telephone Banking</a:t>
            </a:r>
          </a:p>
        </p:txBody>
      </p:sp>
      <p:sp>
        <p:nvSpPr>
          <p:cNvPr id="3" name="Content Placeholder 2"/>
          <p:cNvSpPr>
            <a:spLocks noGrp="1"/>
          </p:cNvSpPr>
          <p:nvPr>
            <p:ph idx="1"/>
          </p:nvPr>
        </p:nvSpPr>
        <p:spPr>
          <a:xfrm>
            <a:off x="913774" y="1931832"/>
            <a:ext cx="10363826" cy="3859368"/>
          </a:xfrm>
        </p:spPr>
        <p:txBody>
          <a:bodyPr>
            <a:normAutofit/>
          </a:bodyPr>
          <a:lstStyle/>
          <a:p>
            <a:r>
              <a:rPr lang="en-US" sz="2000" dirty="0">
                <a:latin typeface="Times New Roman" panose="02020603050405020304" pitchFamily="18" charset="0"/>
                <a:cs typeface="Times New Roman" panose="02020603050405020304" pitchFamily="18" charset="0"/>
              </a:rPr>
              <a:t>banking over </a:t>
            </a:r>
            <a:r>
              <a:rPr lang="en-US" sz="2000" dirty="0" smtClean="0">
                <a:latin typeface="Times New Roman" panose="02020603050405020304" pitchFamily="18" charset="0"/>
                <a:cs typeface="Times New Roman" panose="02020603050405020304" pitchFamily="18" charset="0"/>
              </a:rPr>
              <a:t>phone</a:t>
            </a:r>
          </a:p>
          <a:p>
            <a:r>
              <a:rPr lang="en-US" sz="2000" dirty="0">
                <a:latin typeface="Times New Roman" panose="02020603050405020304" pitchFamily="18" charset="0"/>
                <a:cs typeface="Times New Roman" panose="02020603050405020304" pitchFamily="18" charset="0"/>
              </a:rPr>
              <a:t>Non-Cash related banking over </a:t>
            </a:r>
            <a:r>
              <a:rPr lang="en-US" sz="2000" dirty="0" smtClean="0">
                <a:latin typeface="Times New Roman" panose="02020603050405020304" pitchFamily="18" charset="0"/>
                <a:cs typeface="Times New Roman" panose="02020603050405020304" pitchFamily="18" charset="0"/>
              </a:rPr>
              <a:t>phone</a:t>
            </a:r>
          </a:p>
          <a:p>
            <a:r>
              <a:rPr lang="en-US" sz="2000" dirty="0">
                <a:latin typeface="Times New Roman" panose="02020603050405020304" pitchFamily="18" charset="0"/>
                <a:cs typeface="Times New Roman" panose="02020603050405020304" pitchFamily="18" charset="0"/>
              </a:rPr>
              <a:t>access </a:t>
            </a:r>
            <a:r>
              <a:rPr lang="en-US" sz="2000" dirty="0" smtClean="0">
                <a:latin typeface="Times New Roman" panose="02020603050405020304" pitchFamily="18" charset="0"/>
                <a:cs typeface="Times New Roman" panose="02020603050405020304" pitchFamily="18" charset="0"/>
              </a:rPr>
              <a:t>information</a:t>
            </a:r>
            <a:r>
              <a:rPr lang="en-US" sz="2000" dirty="0">
                <a:latin typeface="Times New Roman" panose="02020603050405020304" pitchFamily="18" charset="0"/>
                <a:cs typeface="Times New Roman" panose="02020603050405020304" pitchFamily="18" charset="0"/>
              </a:rPr>
              <a:t> by giving </a:t>
            </a:r>
            <a:r>
              <a:rPr lang="en-US" sz="2000" dirty="0" smtClean="0">
                <a:latin typeface="Times New Roman" panose="02020603050405020304" pitchFamily="18" charset="0"/>
                <a:cs typeface="Times New Roman" panose="02020603050405020304" pitchFamily="18" charset="0"/>
              </a:rPr>
              <a:t>PIN</a:t>
            </a:r>
          </a:p>
          <a:p>
            <a:r>
              <a:rPr lang="en-US" sz="2000" dirty="0">
                <a:latin typeface="Times New Roman" panose="02020603050405020304" pitchFamily="18" charset="0"/>
                <a:cs typeface="Times New Roman" panose="02020603050405020304" pitchFamily="18" charset="0"/>
              </a:rPr>
              <a:t>deposit and withdrawal cannot be made over the </a:t>
            </a:r>
            <a:r>
              <a:rPr lang="en-US" sz="2000" dirty="0" smtClean="0">
                <a:latin typeface="Times New Roman" panose="02020603050405020304" pitchFamily="18" charset="0"/>
                <a:cs typeface="Times New Roman" panose="02020603050405020304" pitchFamily="18" charset="0"/>
              </a:rPr>
              <a:t>phone</a:t>
            </a:r>
          </a:p>
          <a:p>
            <a:r>
              <a:rPr lang="en-US" sz="2000" dirty="0">
                <a:latin typeface="Times New Roman" panose="02020603050405020304" pitchFamily="18" charset="0"/>
                <a:cs typeface="Times New Roman" panose="02020603050405020304" pitchFamily="18" charset="0"/>
              </a:rPr>
              <a:t>friendly and effective in nature</a:t>
            </a:r>
            <a:r>
              <a:rPr lang="en-US"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easy way to pay your bills</a:t>
            </a: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087155" y="3689932"/>
            <a:ext cx="4288665" cy="1847850"/>
          </a:xfrm>
          <a:prstGeom prst="rect">
            <a:avLst/>
          </a:prstGeom>
        </p:spPr>
      </p:pic>
    </p:spTree>
    <p:extLst>
      <p:ext uri="{BB962C8B-B14F-4D97-AF65-F5344CB8AC3E}">
        <p14:creationId xmlns="" xmlns:p14="http://schemas.microsoft.com/office/powerpoint/2010/main" val="1279396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haroni" panose="02010803020104030203" pitchFamily="2" charset="-79"/>
                <a:cs typeface="Aharoni" panose="02010803020104030203" pitchFamily="2" charset="-79"/>
              </a:rPr>
              <a:t>Internet Banking: </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 It is also known as </a:t>
            </a:r>
            <a:r>
              <a:rPr lang="en-US" sz="2000" dirty="0" smtClean="0">
                <a:latin typeface="Times New Roman" panose="02020603050405020304" pitchFamily="18" charset="0"/>
                <a:cs typeface="Times New Roman" panose="02020603050405020304" pitchFamily="18" charset="0"/>
              </a:rPr>
              <a:t>net </a:t>
            </a:r>
            <a:r>
              <a:rPr lang="en-US" sz="2000" dirty="0">
                <a:latin typeface="Times New Roman" panose="02020603050405020304" pitchFamily="18" charset="0"/>
                <a:cs typeface="Times New Roman" panose="02020603050405020304" pitchFamily="18" charset="0"/>
              </a:rPr>
              <a:t>banking or Online </a:t>
            </a:r>
            <a:r>
              <a:rPr lang="en-US" sz="2000" dirty="0" smtClean="0">
                <a:latin typeface="Times New Roman" panose="02020603050405020304" pitchFamily="18" charset="0"/>
                <a:cs typeface="Times New Roman" panose="02020603050405020304" pitchFamily="18" charset="0"/>
              </a:rPr>
              <a:t>Banking</a:t>
            </a:r>
          </a:p>
          <a:p>
            <a:pPr lvl="0"/>
            <a:r>
              <a:rPr lang="en-US" sz="2000" dirty="0">
                <a:latin typeface="Times New Roman" panose="02020603050405020304" pitchFamily="18" charset="0"/>
                <a:cs typeface="Times New Roman" panose="02020603050405020304" pitchFamily="18" charset="0"/>
              </a:rPr>
              <a:t>It is the process of conducting Banking transactions over the internet.</a:t>
            </a:r>
          </a:p>
          <a:p>
            <a:r>
              <a:rPr lang="en-US" sz="2000" dirty="0">
                <a:latin typeface="Times New Roman" panose="02020603050405020304" pitchFamily="18" charset="0"/>
                <a:cs typeface="Times New Roman" panose="02020603050405020304" pitchFamily="18" charset="0"/>
              </a:rPr>
              <a:t>customer of a bank with a pc can log on to the bank website &amp; conduct basic functions</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095481" y="3701401"/>
            <a:ext cx="4335417" cy="1876425"/>
          </a:xfrm>
          <a:prstGeom prst="rect">
            <a:avLst/>
          </a:prstGeom>
        </p:spPr>
      </p:pic>
    </p:spTree>
    <p:extLst>
      <p:ext uri="{BB962C8B-B14F-4D97-AF65-F5344CB8AC3E}">
        <p14:creationId xmlns="" xmlns:p14="http://schemas.microsoft.com/office/powerpoint/2010/main" val="1566385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291" y="965915"/>
            <a:ext cx="10515600" cy="1313645"/>
          </a:xfrm>
        </p:spPr>
        <p:txBody>
          <a:bodyPr/>
          <a:lstStyle/>
          <a:p>
            <a:r>
              <a:rPr lang="en-US" dirty="0" smtClean="0">
                <a:latin typeface="Aharoni" panose="02010803020104030203" pitchFamily="2" charset="-79"/>
                <a:cs typeface="Aharoni" panose="02010803020104030203" pitchFamily="2" charset="-79"/>
              </a:rPr>
              <a:t>Perspectives of e-banking:</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2524259"/>
            <a:ext cx="10515600" cy="3652704"/>
          </a:xfrm>
          <a:prstGeom prst="rect">
            <a:avLst/>
          </a:prstGeom>
        </p:spPr>
        <p:txBody>
          <a:bodyPr>
            <a:normAutofit/>
          </a:bodyPr>
          <a:lstStyle/>
          <a:p>
            <a:r>
              <a:rPr lang="en-US" sz="2000" dirty="0" smtClean="0">
                <a:latin typeface="Times New Roman" panose="02020603050405020304" pitchFamily="18" charset="0"/>
                <a:cs typeface="Times New Roman" panose="02020603050405020304" pitchFamily="18" charset="0"/>
              </a:rPr>
              <a:t>Communication Perspectives</a:t>
            </a:r>
          </a:p>
          <a:p>
            <a:r>
              <a:rPr lang="en-US" sz="2000" dirty="0" smtClean="0">
                <a:latin typeface="Times New Roman" panose="02020603050405020304" pitchFamily="18" charset="0"/>
                <a:cs typeface="Times New Roman" panose="02020603050405020304" pitchFamily="18" charset="0"/>
              </a:rPr>
              <a:t>Service Perspectives</a:t>
            </a:r>
          </a:p>
          <a:p>
            <a:r>
              <a:rPr lang="en-US" sz="2000" dirty="0" smtClean="0">
                <a:latin typeface="Times New Roman" panose="02020603050405020304" pitchFamily="18" charset="0"/>
                <a:cs typeface="Times New Roman" panose="02020603050405020304" pitchFamily="18" charset="0"/>
              </a:rPr>
              <a:t>Business Perspectives</a:t>
            </a:r>
          </a:p>
          <a:p>
            <a:r>
              <a:rPr lang="en-US" sz="2000" dirty="0" smtClean="0">
                <a:latin typeface="Times New Roman" panose="02020603050405020304" pitchFamily="18" charset="0"/>
                <a:cs typeface="Times New Roman" panose="02020603050405020304" pitchFamily="18" charset="0"/>
              </a:rPr>
              <a:t>Online Perspectives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9054422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haroni" panose="02010803020104030203" pitchFamily="2" charset="-79"/>
                <a:cs typeface="Aharoni" panose="02010803020104030203" pitchFamily="2" charset="-79"/>
              </a:rPr>
              <a:t> </a:t>
            </a:r>
            <a:r>
              <a:rPr lang="en-US" b="1" dirty="0">
                <a:latin typeface="Aharoni" panose="02010803020104030203" pitchFamily="2" charset="-79"/>
                <a:cs typeface="Aharoni" panose="02010803020104030203" pitchFamily="2" charset="-79"/>
              </a:rPr>
              <a:t>Benefits of Internet Banking:</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Reducing </a:t>
            </a:r>
            <a:r>
              <a:rPr lang="en-US" sz="2000" dirty="0" smtClean="0">
                <a:latin typeface="Times New Roman" panose="02020603050405020304" pitchFamily="18" charset="0"/>
                <a:cs typeface="Times New Roman" panose="02020603050405020304" pitchFamily="18" charset="0"/>
              </a:rPr>
              <a:t>cost</a:t>
            </a:r>
          </a:p>
          <a:p>
            <a:r>
              <a:rPr lang="en-US" sz="2000" dirty="0">
                <a:latin typeface="Times New Roman" panose="02020603050405020304" pitchFamily="18" charset="0"/>
                <a:cs typeface="Times New Roman" panose="02020603050405020304" pitchFamily="18" charset="0"/>
              </a:rPr>
              <a:t>Increase convenience for </a:t>
            </a:r>
            <a:r>
              <a:rPr lang="en-US" sz="2000" dirty="0" smtClean="0">
                <a:latin typeface="Times New Roman" panose="02020603050405020304" pitchFamily="18" charset="0"/>
                <a:cs typeface="Times New Roman" panose="02020603050405020304" pitchFamily="18" charset="0"/>
              </a:rPr>
              <a:t>customers</a:t>
            </a:r>
          </a:p>
          <a:p>
            <a:r>
              <a:rPr lang="en-US" sz="2000" dirty="0">
                <a:latin typeface="Times New Roman" panose="02020603050405020304" pitchFamily="18" charset="0"/>
                <a:cs typeface="Times New Roman" panose="02020603050405020304" pitchFamily="18" charset="0"/>
              </a:rPr>
              <a:t>Increase customer </a:t>
            </a:r>
            <a:r>
              <a:rPr lang="en-US" sz="2000" dirty="0" smtClean="0">
                <a:latin typeface="Times New Roman" panose="02020603050405020304" pitchFamily="18" charset="0"/>
                <a:cs typeface="Times New Roman" panose="02020603050405020304" pitchFamily="18" charset="0"/>
              </a:rPr>
              <a:t>loyalty</a:t>
            </a:r>
          </a:p>
          <a:p>
            <a:r>
              <a:rPr lang="en-US" sz="2000" dirty="0">
                <a:latin typeface="Times New Roman" panose="02020603050405020304" pitchFamily="18" charset="0"/>
                <a:cs typeface="Times New Roman" panose="02020603050405020304" pitchFamily="18" charset="0"/>
              </a:rPr>
              <a:t>Attract new customers. </a:t>
            </a:r>
          </a:p>
        </p:txBody>
      </p:sp>
    </p:spTree>
    <p:extLst>
      <p:ext uri="{BB962C8B-B14F-4D97-AF65-F5344CB8AC3E}">
        <p14:creationId xmlns="" xmlns:p14="http://schemas.microsoft.com/office/powerpoint/2010/main" val="11751244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455" y="867178"/>
            <a:ext cx="8596668" cy="1320800"/>
          </a:xfrm>
        </p:spPr>
        <p:txBody>
          <a:bodyPr/>
          <a:lstStyle/>
          <a:p>
            <a:r>
              <a:rPr lang="en-US" dirty="0">
                <a:latin typeface="Aharoni" panose="02010803020104030203" pitchFamily="2" charset="-79"/>
                <a:cs typeface="Aharoni" panose="02010803020104030203" pitchFamily="2" charset="-79"/>
              </a:rPr>
              <a:t>Mobile Banking</a:t>
            </a:r>
          </a:p>
        </p:txBody>
      </p:sp>
      <p:sp>
        <p:nvSpPr>
          <p:cNvPr id="3" name="Content Placeholder 2"/>
          <p:cNvSpPr>
            <a:spLocks noGrp="1"/>
          </p:cNvSpPr>
          <p:nvPr>
            <p:ph idx="1"/>
          </p:nvPr>
        </p:nvSpPr>
        <p:spPr>
          <a:xfrm>
            <a:off x="447094" y="1982875"/>
            <a:ext cx="10873436" cy="3576505"/>
          </a:xfrm>
        </p:spPr>
        <p:txBody>
          <a:bodyPr>
            <a:normAutofit/>
          </a:bodyPr>
          <a:lstStyle/>
          <a:p>
            <a:r>
              <a:rPr lang="en-US" sz="2000" dirty="0">
                <a:latin typeface="Times New Roman" panose="02020603050405020304" pitchFamily="18" charset="0"/>
                <a:cs typeface="Times New Roman" panose="02020603050405020304" pitchFamily="18" charset="0"/>
              </a:rPr>
              <a:t>It provides a </a:t>
            </a:r>
            <a:r>
              <a:rPr lang="en-US" sz="2000" dirty="0" smtClean="0">
                <a:latin typeface="Times New Roman" panose="02020603050405020304" pitchFamily="18" charset="0"/>
                <a:cs typeface="Times New Roman" panose="02020603050405020304" pitchFamily="18" charset="0"/>
              </a:rPr>
              <a:t>way </a:t>
            </a:r>
            <a:r>
              <a:rPr lang="en-US" sz="2000" dirty="0">
                <a:latin typeface="Times New Roman" panose="02020603050405020304" pitchFamily="18" charset="0"/>
                <a:cs typeface="Times New Roman" panose="02020603050405020304" pitchFamily="18" charset="0"/>
              </a:rPr>
              <a:t>to pick up information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interact with the banks to carry out the relevant banking </a:t>
            </a:r>
            <a:r>
              <a:rPr lang="en-US" sz="2000" dirty="0" smtClean="0">
                <a:latin typeface="Times New Roman" panose="02020603050405020304" pitchFamily="18" charset="0"/>
                <a:cs typeface="Times New Roman" panose="02020603050405020304" pitchFamily="18" charset="0"/>
              </a:rPr>
              <a:t>business</a:t>
            </a:r>
          </a:p>
          <a:p>
            <a:r>
              <a:rPr lang="en-US" sz="2000" dirty="0">
                <a:latin typeface="Times New Roman" panose="02020603050405020304" pitchFamily="18" charset="0"/>
                <a:cs typeface="Times New Roman" panose="02020603050405020304" pitchFamily="18" charset="0"/>
              </a:rPr>
              <a:t>flexible way of transacting banking </a:t>
            </a:r>
            <a:r>
              <a:rPr lang="en-US" sz="2000" dirty="0" smtClean="0">
                <a:latin typeface="Times New Roman" panose="02020603050405020304" pitchFamily="18" charset="0"/>
                <a:cs typeface="Times New Roman" panose="02020603050405020304" pitchFamily="18" charset="0"/>
              </a:rPr>
              <a:t>business</a:t>
            </a:r>
          </a:p>
          <a:p>
            <a:pPr lvl="0"/>
            <a:r>
              <a:rPr lang="en-US" sz="2000" dirty="0">
                <a:latin typeface="Times New Roman" panose="02020603050405020304" pitchFamily="18" charset="0"/>
                <a:cs typeface="Times New Roman" panose="02020603050405020304" pitchFamily="18" charset="0"/>
              </a:rPr>
              <a:t>Deposit checks remotely with your mobile device</a:t>
            </a:r>
          </a:p>
          <a:p>
            <a:pPr lvl="0"/>
            <a:r>
              <a:rPr lang="en-US" sz="2000" dirty="0">
                <a:latin typeface="Times New Roman" panose="02020603050405020304" pitchFamily="18" charset="0"/>
                <a:cs typeface="Times New Roman" panose="02020603050405020304" pitchFamily="18" charset="0"/>
              </a:rPr>
              <a:t>Check account balances and transactions</a:t>
            </a: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168981" y="3225653"/>
            <a:ext cx="3631842" cy="2479688"/>
          </a:xfrm>
          <a:prstGeom prst="rect">
            <a:avLst/>
          </a:prstGeom>
        </p:spPr>
      </p:pic>
    </p:spTree>
    <p:extLst>
      <p:ext uri="{BB962C8B-B14F-4D97-AF65-F5344CB8AC3E}">
        <p14:creationId xmlns="" xmlns:p14="http://schemas.microsoft.com/office/powerpoint/2010/main" val="610790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804" y="798821"/>
            <a:ext cx="10364451" cy="1068615"/>
          </a:xfrm>
        </p:spPr>
        <p:txBody>
          <a:bodyPr>
            <a:normAutofit/>
          </a:bodyPr>
          <a:lstStyle/>
          <a:p>
            <a:r>
              <a:rPr lang="en-US" dirty="0">
                <a:latin typeface="Aharoni" panose="02010803020104030203" pitchFamily="2" charset="-79"/>
                <a:cs typeface="Aharoni" panose="02010803020104030203" pitchFamily="2" charset="-79"/>
              </a:rPr>
              <a:t>Mobile </a:t>
            </a:r>
            <a:r>
              <a:rPr lang="en-US" dirty="0" smtClean="0">
                <a:latin typeface="Aharoni" panose="02010803020104030203" pitchFamily="2" charset="-79"/>
                <a:cs typeface="Aharoni" panose="02010803020104030203" pitchFamily="2" charset="-79"/>
              </a:rPr>
              <a:t>Banking</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913774" y="2047742"/>
            <a:ext cx="10363826" cy="3743458"/>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Current </a:t>
            </a:r>
            <a:r>
              <a:rPr lang="en-US" sz="2400" dirty="0" smtClean="0">
                <a:latin typeface="Times New Roman" panose="02020603050405020304" pitchFamily="18" charset="0"/>
                <a:cs typeface="Times New Roman" panose="02020603050405020304" pitchFamily="18" charset="0"/>
              </a:rPr>
              <a:t>Mobile </a:t>
            </a:r>
            <a:r>
              <a:rPr lang="en-US" sz="2400" dirty="0">
                <a:latin typeface="Times New Roman" panose="02020603050405020304" pitchFamily="18" charset="0"/>
                <a:cs typeface="Times New Roman" panose="02020603050405020304" pitchFamily="18" charset="0"/>
              </a:rPr>
              <a:t>Banking Applications</a:t>
            </a:r>
            <a:r>
              <a:rPr lang="en-US"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SMS Banking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WAP Banking</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986188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244" y="944451"/>
            <a:ext cx="8596668" cy="1320800"/>
          </a:xfrm>
        </p:spPr>
        <p:txBody>
          <a:bodyPr>
            <a:normAutofit/>
          </a:bodyPr>
          <a:lstStyle/>
          <a:p>
            <a:r>
              <a:rPr lang="en-US" dirty="0">
                <a:latin typeface="Aharoni" panose="02010803020104030203" pitchFamily="2" charset="-79"/>
                <a:cs typeface="Aharoni" panose="02010803020104030203" pitchFamily="2" charset="-79"/>
              </a:rPr>
              <a:t>SMS Banking</a:t>
            </a:r>
          </a:p>
        </p:txBody>
      </p:sp>
      <p:sp>
        <p:nvSpPr>
          <p:cNvPr id="3" name="Content Placeholder 2"/>
          <p:cNvSpPr>
            <a:spLocks noGrp="1"/>
          </p:cNvSpPr>
          <p:nvPr>
            <p:ph idx="1"/>
          </p:nvPr>
        </p:nvSpPr>
        <p:spPr>
          <a:xfrm>
            <a:off x="656822" y="2060620"/>
            <a:ext cx="10363826" cy="3704822"/>
          </a:xfrm>
        </p:spPr>
        <p:txBody>
          <a:bodyPr>
            <a:normAutofit/>
          </a:bodyPr>
          <a:lstStyle/>
          <a:p>
            <a:r>
              <a:rPr lang="en-US" sz="2000" dirty="0">
                <a:latin typeface="Times New Roman" panose="02020603050405020304" pitchFamily="18" charset="0"/>
                <a:cs typeface="Times New Roman" panose="02020603050405020304" pitchFamily="18" charset="0"/>
              </a:rPr>
              <a:t>allows you access to your bank account wherever you </a:t>
            </a:r>
            <a:r>
              <a:rPr lang="en-US" sz="2000" dirty="0" smtClean="0">
                <a:latin typeface="Times New Roman" panose="02020603050405020304" pitchFamily="18" charset="0"/>
                <a:cs typeface="Times New Roman" panose="02020603050405020304" pitchFamily="18" charset="0"/>
              </a:rPr>
              <a:t>are</a:t>
            </a:r>
          </a:p>
          <a:p>
            <a:r>
              <a:rPr lang="en-US" sz="2000" dirty="0">
                <a:latin typeface="Times New Roman" panose="02020603050405020304" pitchFamily="18" charset="0"/>
                <a:cs typeface="Times New Roman" panose="02020603050405020304" pitchFamily="18" charset="0"/>
              </a:rPr>
              <a:t>uses short text </a:t>
            </a:r>
            <a:r>
              <a:rPr lang="en-US" sz="2000" dirty="0" smtClean="0">
                <a:latin typeface="Times New Roman" panose="02020603050405020304" pitchFamily="18" charset="0"/>
                <a:cs typeface="Times New Roman" panose="02020603050405020304" pitchFamily="18" charset="0"/>
              </a:rPr>
              <a:t>messages</a:t>
            </a:r>
          </a:p>
          <a:p>
            <a:r>
              <a:rPr lang="en-US" sz="2000" dirty="0">
                <a:latin typeface="Times New Roman" panose="02020603050405020304" pitchFamily="18" charset="0"/>
                <a:cs typeface="Times New Roman" panose="02020603050405020304" pitchFamily="18" charset="0"/>
              </a:rPr>
              <a:t>.  Kept updated on important </a:t>
            </a:r>
            <a:r>
              <a:rPr lang="en-US" sz="2000" dirty="0" smtClean="0">
                <a:latin typeface="Times New Roman" panose="02020603050405020304" pitchFamily="18" charset="0"/>
                <a:cs typeface="Times New Roman" panose="02020603050405020304" pitchFamily="18" charset="0"/>
              </a:rPr>
              <a:t>information</a:t>
            </a:r>
          </a:p>
          <a:p>
            <a:r>
              <a:rPr lang="en-US" sz="2000" dirty="0">
                <a:latin typeface="Times New Roman" panose="02020603050405020304" pitchFamily="18" charset="0"/>
                <a:cs typeface="Times New Roman" panose="02020603050405020304" pitchFamily="18" charset="0"/>
              </a:rPr>
              <a:t>SMS is </a:t>
            </a:r>
            <a:r>
              <a:rPr lang="en-US" sz="2000" dirty="0" smtClean="0">
                <a:latin typeface="Times New Roman" panose="02020603050405020304" pitchFamily="18" charset="0"/>
                <a:cs typeface="Times New Roman" panose="02020603050405020304" pitchFamily="18" charset="0"/>
              </a:rPr>
              <a:t>sent</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after </a:t>
            </a:r>
            <a:r>
              <a:rPr lang="en-US" sz="2000" dirty="0">
                <a:latin typeface="Times New Roman" panose="02020603050405020304" pitchFamily="18" charset="0"/>
                <a:cs typeface="Times New Roman" panose="02020603050405020304" pitchFamily="18" charset="0"/>
              </a:rPr>
              <a:t>a certain operation is </a:t>
            </a:r>
            <a:r>
              <a:rPr lang="en-US" sz="2000" dirty="0" smtClean="0">
                <a:latin typeface="Times New Roman" panose="02020603050405020304" pitchFamily="18" charset="0"/>
                <a:cs typeface="Times New Roman" panose="02020603050405020304" pitchFamily="18" charset="0"/>
              </a:rPr>
              <a:t>performed</a:t>
            </a:r>
          </a:p>
          <a:p>
            <a:r>
              <a:rPr lang="en-US" sz="2000" dirty="0">
                <a:latin typeface="Times New Roman" panose="02020603050405020304" pitchFamily="18" charset="0"/>
                <a:cs typeface="Times New Roman" panose="02020603050405020304" pitchFamily="18" charset="0"/>
              </a:rPr>
              <a:t>Security is the main problem</a:t>
            </a: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404575" y="3913030"/>
            <a:ext cx="4154103" cy="1852411"/>
          </a:xfrm>
          <a:prstGeom prst="rect">
            <a:avLst/>
          </a:prstGeom>
        </p:spPr>
      </p:pic>
    </p:spTree>
    <p:extLst>
      <p:ext uri="{BB962C8B-B14F-4D97-AF65-F5344CB8AC3E}">
        <p14:creationId xmlns="" xmlns:p14="http://schemas.microsoft.com/office/powerpoint/2010/main" val="32021419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6" y="618518"/>
            <a:ext cx="9840084" cy="1042858"/>
          </a:xfrm>
        </p:spPr>
        <p:txBody>
          <a:bodyPr>
            <a:normAutofit/>
          </a:bodyPr>
          <a:lstStyle/>
          <a:p>
            <a:r>
              <a:rPr lang="en-US" dirty="0">
                <a:latin typeface="Aharoni" panose="02010803020104030203" pitchFamily="2" charset="-79"/>
                <a:cs typeface="Aharoni" panose="02010803020104030203" pitchFamily="2" charset="-79"/>
              </a:rPr>
              <a:t>WAP Banking</a:t>
            </a:r>
          </a:p>
        </p:txBody>
      </p:sp>
      <p:sp>
        <p:nvSpPr>
          <p:cNvPr id="3" name="Content Placeholder 2"/>
          <p:cNvSpPr>
            <a:spLocks noGrp="1"/>
          </p:cNvSpPr>
          <p:nvPr>
            <p:ph idx="1"/>
          </p:nvPr>
        </p:nvSpPr>
        <p:spPr>
          <a:xfrm>
            <a:off x="913774" y="2047741"/>
            <a:ext cx="10363826" cy="4314421"/>
          </a:xfrm>
        </p:spPr>
        <p:txBody>
          <a:bodyPr>
            <a:noAutofit/>
          </a:bodyPr>
          <a:lstStyle/>
          <a:p>
            <a:r>
              <a:rPr lang="en-US" sz="2000" dirty="0">
                <a:latin typeface="Times New Roman" panose="02020603050405020304" pitchFamily="18" charset="0"/>
                <a:cs typeface="Times New Roman" panose="02020603050405020304" pitchFamily="18" charset="0"/>
              </a:rPr>
              <a:t>set of communication protocols for wireless devices designed to enable manufacturer-, </a:t>
            </a:r>
            <a:r>
              <a:rPr lang="en-US" sz="2000" dirty="0" smtClean="0">
                <a:latin typeface="Times New Roman" panose="02020603050405020304" pitchFamily="18" charset="0"/>
                <a:cs typeface="Times New Roman" panose="02020603050405020304" pitchFamily="18" charset="0"/>
              </a:rPr>
              <a:t>vendor</a:t>
            </a:r>
          </a:p>
          <a:p>
            <a:r>
              <a:rPr lang="en-US" sz="2000" dirty="0">
                <a:latin typeface="Times New Roman" panose="02020603050405020304" pitchFamily="18" charset="0"/>
                <a:cs typeface="Times New Roman" panose="02020603050405020304" pitchFamily="18" charset="0"/>
              </a:rPr>
              <a:t>WAP is a global standard and is not controlled by any single </a:t>
            </a:r>
            <a:r>
              <a:rPr lang="en-US" sz="2000" dirty="0" smtClean="0">
                <a:latin typeface="Times New Roman" panose="02020603050405020304" pitchFamily="18" charset="0"/>
                <a:cs typeface="Times New Roman" panose="02020603050405020304" pitchFamily="18" charset="0"/>
              </a:rPr>
              <a:t>company</a:t>
            </a:r>
          </a:p>
          <a:p>
            <a:r>
              <a:rPr lang="en-US" sz="2000" dirty="0">
                <a:latin typeface="Times New Roman" panose="02020603050405020304" pitchFamily="18" charset="0"/>
                <a:cs typeface="Times New Roman" panose="02020603050405020304" pitchFamily="18" charset="0"/>
              </a:rPr>
              <a:t>Various banking transactions offered in WAP environment by </a:t>
            </a:r>
            <a:r>
              <a:rPr lang="en-US" sz="2000" dirty="0" smtClean="0">
                <a:latin typeface="Times New Roman" panose="02020603050405020304" pitchFamily="18" charset="0"/>
                <a:cs typeface="Times New Roman" panose="02020603050405020304" pitchFamily="18" charset="0"/>
              </a:rPr>
              <a:t>banks</a:t>
            </a:r>
          </a:p>
          <a:p>
            <a:pPr lvl="0"/>
            <a:r>
              <a:rPr lang="en-US" sz="2000" dirty="0">
                <a:latin typeface="Times New Roman" panose="02020603050405020304" pitchFamily="18" charset="0"/>
                <a:cs typeface="Times New Roman" panose="02020603050405020304" pitchFamily="18" charset="0"/>
              </a:rPr>
              <a:t>Similar architecture with SMS banking</a:t>
            </a: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309871" y="3998888"/>
            <a:ext cx="5447764" cy="2015545"/>
          </a:xfrm>
          <a:prstGeom prst="rect">
            <a:avLst/>
          </a:prstGeom>
        </p:spPr>
      </p:pic>
    </p:spTree>
    <p:extLst>
      <p:ext uri="{BB962C8B-B14F-4D97-AF65-F5344CB8AC3E}">
        <p14:creationId xmlns="" xmlns:p14="http://schemas.microsoft.com/office/powerpoint/2010/main" val="24740968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6552" y="759854"/>
            <a:ext cx="6400800" cy="704806"/>
          </a:xfrm>
        </p:spPr>
        <p:txBody>
          <a:bodyPr/>
          <a:lstStyle/>
          <a:p>
            <a:pPr algn="l"/>
            <a:r>
              <a:rPr lang="en-US" sz="3600" dirty="0" smtClean="0">
                <a:latin typeface="Aharoni" panose="02010803020104030203" pitchFamily="2" charset="-79"/>
                <a:cs typeface="Aharoni" panose="02010803020104030203" pitchFamily="2" charset="-79"/>
              </a:rPr>
              <a:t>E-Banking Benefits</a:t>
            </a:r>
            <a:endParaRPr lang="en-US" sz="3600" dirty="0">
              <a:latin typeface="Aharoni" panose="02010803020104030203" pitchFamily="2" charset="-79"/>
              <a:cs typeface="Aharoni" panose="02010803020104030203" pitchFamily="2" charset="-79"/>
            </a:endParaRPr>
          </a:p>
        </p:txBody>
      </p:sp>
      <p:pic>
        <p:nvPicPr>
          <p:cNvPr id="1026" name="Picture 2" descr="C:\Users\Nadia\Downloads\1d9b88a.jpg"/>
          <p:cNvPicPr>
            <a:picLocks noChangeAspect="1" noChangeArrowheads="1"/>
          </p:cNvPicPr>
          <p:nvPr/>
        </p:nvPicPr>
        <p:blipFill>
          <a:blip r:embed="rId2" cstate="print"/>
          <a:srcRect/>
          <a:stretch>
            <a:fillRect/>
          </a:stretch>
        </p:blipFill>
        <p:spPr bwMode="auto">
          <a:xfrm>
            <a:off x="1766552" y="2017690"/>
            <a:ext cx="6648450" cy="3810000"/>
          </a:xfrm>
          <a:prstGeom prst="rect">
            <a:avLst/>
          </a:prstGeom>
          <a:noFill/>
        </p:spPr>
      </p:pic>
    </p:spTree>
    <p:extLst>
      <p:ext uri="{BB962C8B-B14F-4D97-AF65-F5344CB8AC3E}">
        <p14:creationId xmlns="" xmlns:p14="http://schemas.microsoft.com/office/powerpoint/2010/main" val="364055902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829284"/>
          </a:xfrm>
        </p:spPr>
        <p:txBody>
          <a:bodyPr/>
          <a:lstStyle/>
          <a:p>
            <a:r>
              <a:rPr lang="en-US" dirty="0" smtClean="0">
                <a:latin typeface="Aharoni" panose="02010803020104030203" pitchFamily="2" charset="-79"/>
                <a:cs typeface="Aharoni" panose="02010803020104030203" pitchFamily="2" charset="-79"/>
              </a:rPr>
              <a:t>Convenience</a:t>
            </a:r>
            <a:r>
              <a:rPr lang="en-US" dirty="0" smtClean="0"/>
              <a:t>:</a:t>
            </a:r>
            <a:endParaRPr lang="en-US" dirty="0"/>
          </a:p>
        </p:txBody>
      </p:sp>
      <p:sp>
        <p:nvSpPr>
          <p:cNvPr id="3" name="Content Placeholder 2"/>
          <p:cNvSpPr>
            <a:spLocks noGrp="1"/>
          </p:cNvSpPr>
          <p:nvPr>
            <p:ph idx="1"/>
          </p:nvPr>
        </p:nvSpPr>
        <p:spPr>
          <a:xfrm>
            <a:off x="913775" y="1447802"/>
            <a:ext cx="7696200" cy="4678363"/>
          </a:xfrm>
          <a:prstGeom prst="rect">
            <a:avLst/>
          </a:prstGeom>
        </p:spPr>
        <p:txBody>
          <a:bodyPr>
            <a:normAutofit/>
          </a:bodyPr>
          <a:lstStyle/>
          <a:p>
            <a:pPr lvl="0" algn="just" fontAlgn="base">
              <a:buNone/>
            </a:pPr>
            <a:r>
              <a:rPr lang="en-US" sz="2000" dirty="0" smtClean="0">
                <a:latin typeface="Times New Roman" panose="02020603050405020304" pitchFamily="18" charset="0"/>
                <a:cs typeface="Times New Roman" panose="02020603050405020304" pitchFamily="18" charset="0"/>
              </a:rPr>
              <a:t>The ability to do banking from home at any hour is one of the most common benefits of online, or e-banking. </a:t>
            </a:r>
            <a:endParaRPr lang="en-US" sz="2000" dirty="0">
              <a:latin typeface="Times New Roman" panose="02020603050405020304" pitchFamily="18" charset="0"/>
              <a:cs typeface="Times New Roman" panose="02020603050405020304" pitchFamily="18" charset="0"/>
            </a:endParaRPr>
          </a:p>
        </p:txBody>
      </p:sp>
      <p:pic>
        <p:nvPicPr>
          <p:cNvPr id="1026" name="Picture 2" descr="C:\Users\Nadia\Downloads\internetbanking1.jpg"/>
          <p:cNvPicPr>
            <a:picLocks noChangeAspect="1" noChangeArrowheads="1"/>
          </p:cNvPicPr>
          <p:nvPr/>
        </p:nvPicPr>
        <p:blipFill>
          <a:blip r:embed="rId2" cstate="print"/>
          <a:srcRect/>
          <a:stretch>
            <a:fillRect/>
          </a:stretch>
        </p:blipFill>
        <p:spPr bwMode="auto">
          <a:xfrm>
            <a:off x="3696237" y="2774325"/>
            <a:ext cx="5264643" cy="2601913"/>
          </a:xfrm>
          <a:prstGeom prst="rect">
            <a:avLst/>
          </a:prstGeom>
          <a:noFill/>
        </p:spPr>
      </p:pic>
    </p:spTree>
    <p:extLst>
      <p:ext uri="{BB962C8B-B14F-4D97-AF65-F5344CB8AC3E}">
        <p14:creationId xmlns="" xmlns:p14="http://schemas.microsoft.com/office/powerpoint/2010/main" val="291000988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828" y="534473"/>
            <a:ext cx="7467600" cy="639762"/>
          </a:xfrm>
        </p:spPr>
        <p:txBody>
          <a:bodyPr>
            <a:noAutofit/>
          </a:bodyPr>
          <a:lstStyle/>
          <a:p>
            <a:pPr lvl="0"/>
            <a:r>
              <a:rPr lang="en-US" b="1" dirty="0" smtClean="0">
                <a:latin typeface="Aharoni" panose="02010803020104030203" pitchFamily="2" charset="-79"/>
                <a:cs typeface="Aharoni" panose="02010803020104030203" pitchFamily="2" charset="-79"/>
              </a:rPr>
              <a:t>Portability:</a:t>
            </a:r>
            <a:r>
              <a:rPr lang="en-US" dirty="0" smtClean="0">
                <a:latin typeface="Aharoni" panose="02010803020104030203" pitchFamily="2" charset="-79"/>
                <a:cs typeface="Aharoni" panose="02010803020104030203" pitchFamily="2" charset="-79"/>
              </a:rPr>
              <a:t/>
            </a:r>
            <a:br>
              <a:rPr lang="en-US" dirty="0" smtClean="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86496" y="1174235"/>
            <a:ext cx="7467600" cy="5257800"/>
          </a:xfrm>
          <a:prstGeom prst="rect">
            <a:avLst/>
          </a:prstGeom>
        </p:spPr>
        <p:txBody>
          <a:bodyPr>
            <a:normAutofit/>
          </a:bodyPr>
          <a:lstStyle/>
          <a:p>
            <a:pPr algn="just"/>
            <a:r>
              <a:rPr lang="en-US" sz="2000" dirty="0" smtClean="0">
                <a:latin typeface="Times New Roman" panose="02020603050405020304" pitchFamily="18" charset="0"/>
                <a:cs typeface="Times New Roman" panose="02020603050405020304" pitchFamily="18" charset="0"/>
              </a:rPr>
              <a:t>Electronic banking also creates a more mobile bank for customers.</a:t>
            </a:r>
          </a:p>
          <a:p>
            <a:pPr algn="just"/>
            <a:r>
              <a:rPr lang="en-US" sz="2000" dirty="0" smtClean="0">
                <a:latin typeface="Times New Roman" panose="02020603050405020304" pitchFamily="18" charset="0"/>
                <a:cs typeface="Times New Roman" panose="02020603050405020304" pitchFamily="18" charset="0"/>
              </a:rPr>
              <a:t> Mobile apps allow customers to check balances and perform routine bank transactions from anywhere they can get phone reception.</a:t>
            </a:r>
            <a:endParaRPr lang="en-US" sz="2000" dirty="0">
              <a:latin typeface="Times New Roman" panose="02020603050405020304" pitchFamily="18" charset="0"/>
              <a:cs typeface="Times New Roman" panose="02020603050405020304" pitchFamily="18" charset="0"/>
            </a:endParaRPr>
          </a:p>
        </p:txBody>
      </p:sp>
      <p:pic>
        <p:nvPicPr>
          <p:cNvPr id="7" name="Picture 2" descr="C:\Users\Nadia\Downloads\mobile-banking-illustration.jpg"/>
          <p:cNvPicPr>
            <a:picLocks noChangeAspect="1" noChangeArrowheads="1"/>
          </p:cNvPicPr>
          <p:nvPr/>
        </p:nvPicPr>
        <p:blipFill>
          <a:blip r:embed="rId2" cstate="print"/>
          <a:srcRect/>
          <a:stretch>
            <a:fillRect/>
          </a:stretch>
        </p:blipFill>
        <p:spPr bwMode="auto">
          <a:xfrm>
            <a:off x="3469783" y="3089856"/>
            <a:ext cx="5308600" cy="2133600"/>
          </a:xfrm>
          <a:prstGeom prst="rect">
            <a:avLst/>
          </a:prstGeom>
          <a:noFill/>
        </p:spPr>
      </p:pic>
    </p:spTree>
    <p:extLst>
      <p:ext uri="{BB962C8B-B14F-4D97-AF65-F5344CB8AC3E}">
        <p14:creationId xmlns="" xmlns:p14="http://schemas.microsoft.com/office/powerpoint/2010/main" val="95495848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t>Cost Saving:</a:t>
            </a:r>
            <a:r>
              <a:rPr lang="en-US" dirty="0" smtClean="0"/>
              <a:t/>
            </a:r>
            <a:br>
              <a:rPr lang="en-US" dirty="0" smtClean="0"/>
            </a:br>
            <a:endParaRPr lang="en-US" dirty="0"/>
          </a:p>
        </p:txBody>
      </p:sp>
      <p:sp>
        <p:nvSpPr>
          <p:cNvPr id="5" name="Content Placeholder 4"/>
          <p:cNvSpPr>
            <a:spLocks noGrp="1"/>
          </p:cNvSpPr>
          <p:nvPr>
            <p:ph idx="1"/>
          </p:nvPr>
        </p:nvSpPr>
        <p:spPr>
          <a:xfrm>
            <a:off x="2152650" y="1825625"/>
            <a:ext cx="7886700" cy="4351338"/>
          </a:xfrm>
          <a:prstGeom prst="rect">
            <a:avLst/>
          </a:prstGeom>
        </p:spPr>
        <p:txBody>
          <a:bodyPr/>
          <a:lstStyle/>
          <a:p>
            <a:pPr algn="just">
              <a:buFont typeface="Wingdings" pitchFamily="2" charset="2"/>
              <a:buChar char="§"/>
            </a:pPr>
            <a:r>
              <a:rPr lang="en-US" dirty="0" smtClean="0"/>
              <a:t>E-banking offers some cost-savings opportunities for customers. By paying bills online, you reduce the number of checks you have to write.  </a:t>
            </a:r>
            <a:endParaRPr lang="en-US" dirty="0"/>
          </a:p>
        </p:txBody>
      </p:sp>
      <p:pic>
        <p:nvPicPr>
          <p:cNvPr id="7" name="Picture 2" descr="C:\Users\Nadia\Downloads\img-bpay-pay-bills-online.png"/>
          <p:cNvPicPr>
            <a:picLocks noChangeAspect="1" noChangeArrowheads="1"/>
          </p:cNvPicPr>
          <p:nvPr/>
        </p:nvPicPr>
        <p:blipFill>
          <a:blip r:embed="rId2" cstate="print"/>
          <a:srcRect/>
          <a:stretch>
            <a:fillRect/>
          </a:stretch>
        </p:blipFill>
        <p:spPr bwMode="auto">
          <a:xfrm>
            <a:off x="3048000" y="3886200"/>
            <a:ext cx="6324600" cy="2667000"/>
          </a:xfrm>
          <a:prstGeom prst="rect">
            <a:avLst/>
          </a:prstGeom>
          <a:noFill/>
        </p:spPr>
      </p:pic>
    </p:spTree>
    <p:extLst>
      <p:ext uri="{BB962C8B-B14F-4D97-AF65-F5344CB8AC3E}">
        <p14:creationId xmlns="" xmlns:p14="http://schemas.microsoft.com/office/powerpoint/2010/main" val="238515090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600684"/>
          </a:xfrm>
        </p:spPr>
        <p:txBody>
          <a:bodyPr>
            <a:normAutofit fontScale="90000"/>
          </a:bodyPr>
          <a:lstStyle/>
          <a:p>
            <a:r>
              <a:rPr lang="en-US" b="1" dirty="0" smtClean="0"/>
              <a:t>Traditional Verses Online Banking</a:t>
            </a:r>
            <a:endParaRPr lang="en-US" dirty="0"/>
          </a:p>
        </p:txBody>
      </p:sp>
      <p:sp>
        <p:nvSpPr>
          <p:cNvPr id="3" name="Content Placeholder 2"/>
          <p:cNvSpPr>
            <a:spLocks noGrp="1"/>
          </p:cNvSpPr>
          <p:nvPr>
            <p:ph idx="1"/>
          </p:nvPr>
        </p:nvSpPr>
        <p:spPr>
          <a:xfrm>
            <a:off x="1981200" y="1661375"/>
            <a:ext cx="7467600" cy="4083789"/>
          </a:xfrm>
          <a:prstGeom prst="rect">
            <a:avLst/>
          </a:prstGeom>
        </p:spPr>
        <p:txBody>
          <a:bodyPr/>
          <a:lstStyle/>
          <a:p>
            <a:pPr algn="just">
              <a:buFont typeface="Wingdings" pitchFamily="2" charset="2"/>
              <a:buChar char="§"/>
            </a:pPr>
            <a:r>
              <a:rPr lang="en-US" dirty="0" smtClean="0"/>
              <a:t>Traditional banks are very expensive to run.</a:t>
            </a:r>
          </a:p>
          <a:p>
            <a:pPr algn="just">
              <a:buFont typeface="Wingdings" pitchFamily="2" charset="2"/>
              <a:buChar char="§"/>
            </a:pPr>
            <a:r>
              <a:rPr lang="en-US" dirty="0" smtClean="0"/>
              <a:t>It has been estimated that banks can save around 50% on the cost of transactions through the use of on-line banking. </a:t>
            </a:r>
            <a:endParaRPr lang="en-US" dirty="0"/>
          </a:p>
        </p:txBody>
      </p:sp>
      <p:pic>
        <p:nvPicPr>
          <p:cNvPr id="5" name="Picture 2" descr="C:\Users\Nadia\Downloads\can-stock-photo_csp9940131.jpg"/>
          <p:cNvPicPr>
            <a:picLocks noChangeAspect="1" noChangeArrowheads="1"/>
          </p:cNvPicPr>
          <p:nvPr/>
        </p:nvPicPr>
        <p:blipFill>
          <a:blip r:embed="rId2" cstate="print"/>
          <a:srcRect/>
          <a:stretch>
            <a:fillRect/>
          </a:stretch>
        </p:blipFill>
        <p:spPr bwMode="auto">
          <a:xfrm>
            <a:off x="3124200" y="4191001"/>
            <a:ext cx="2966084" cy="2471737"/>
          </a:xfrm>
          <a:prstGeom prst="rect">
            <a:avLst/>
          </a:prstGeom>
          <a:noFill/>
        </p:spPr>
      </p:pic>
      <p:pic>
        <p:nvPicPr>
          <p:cNvPr id="4099" name="Picture 3" descr="C:\Users\Nadia\Downloads\mobile-banking-illustration.jpg"/>
          <p:cNvPicPr>
            <a:picLocks noChangeAspect="1" noChangeArrowheads="1"/>
          </p:cNvPicPr>
          <p:nvPr/>
        </p:nvPicPr>
        <p:blipFill>
          <a:blip r:embed="rId3" cstate="print"/>
          <a:srcRect/>
          <a:stretch>
            <a:fillRect/>
          </a:stretch>
        </p:blipFill>
        <p:spPr bwMode="auto">
          <a:xfrm>
            <a:off x="6781800" y="3962400"/>
            <a:ext cx="3200400" cy="2667000"/>
          </a:xfrm>
          <a:prstGeom prst="rect">
            <a:avLst/>
          </a:prstGeom>
          <a:noFill/>
        </p:spPr>
      </p:pic>
    </p:spTree>
    <p:extLst>
      <p:ext uri="{BB962C8B-B14F-4D97-AF65-F5344CB8AC3E}">
        <p14:creationId xmlns="" xmlns:p14="http://schemas.microsoft.com/office/powerpoint/2010/main" val="331841161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Communication Perspectives:</a:t>
            </a:r>
            <a:br>
              <a:rPr lang="en-US" dirty="0" smtClean="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1825625"/>
            <a:ext cx="9838386" cy="4351338"/>
          </a:xfrm>
          <a:prstGeom prst="rect">
            <a:avLst/>
          </a:prstGeom>
        </p:spPr>
        <p:txBody>
          <a:bodyPr>
            <a:normAutofit/>
          </a:bodyPr>
          <a:lstStyle/>
          <a:p>
            <a:pPr marL="0" indent="0">
              <a:buNone/>
            </a:pPr>
            <a:r>
              <a:rPr lang="en-US" sz="2000" dirty="0" smtClean="0">
                <a:latin typeface="Times New Roman" panose="02020603050405020304" pitchFamily="18" charset="0"/>
                <a:cs typeface="Times New Roman" panose="02020603050405020304" pitchFamily="18" charset="0"/>
              </a:rPr>
              <a:t>Customer awareness is very important element and communication is the best tool to keep customer aware:</a:t>
            </a:r>
          </a:p>
          <a:p>
            <a:pPr marL="0" indent="0">
              <a:buNone/>
            </a:pPr>
            <a:r>
              <a:rPr lang="en-US" sz="2000" dirty="0" smtClean="0">
                <a:latin typeface="Times New Roman" panose="02020603050405020304" pitchFamily="18" charset="0"/>
                <a:cs typeface="Times New Roman" panose="02020603050405020304" pitchFamily="18" charset="0"/>
              </a:rPr>
              <a:t> Several </a:t>
            </a:r>
            <a:r>
              <a:rPr lang="en-US" sz="2000" dirty="0">
                <a:latin typeface="Times New Roman" panose="02020603050405020304" pitchFamily="18" charset="0"/>
                <a:cs typeface="Times New Roman" panose="02020603050405020304" pitchFamily="18" charset="0"/>
              </a:rPr>
              <a:t>IT products can be used to inform the world about your product:</a:t>
            </a:r>
          </a:p>
          <a:p>
            <a:pPr lvl="0"/>
            <a:r>
              <a:rPr lang="en-US" sz="2000" dirty="0">
                <a:latin typeface="Times New Roman" panose="02020603050405020304" pitchFamily="18" charset="0"/>
                <a:cs typeface="Times New Roman" panose="02020603050405020304" pitchFamily="18" charset="0"/>
              </a:rPr>
              <a:t>Personal computers</a:t>
            </a:r>
          </a:p>
          <a:p>
            <a:pPr lvl="0"/>
            <a:r>
              <a:rPr lang="en-US" sz="2000" dirty="0">
                <a:latin typeface="Times New Roman" panose="02020603050405020304" pitchFamily="18" charset="0"/>
                <a:cs typeface="Times New Roman" panose="02020603050405020304" pitchFamily="18" charset="0"/>
              </a:rPr>
              <a:t>Personal digital assistant</a:t>
            </a:r>
          </a:p>
          <a:p>
            <a:pPr lvl="0"/>
            <a:r>
              <a:rPr lang="en-US" sz="2000" dirty="0">
                <a:latin typeface="Times New Roman" panose="02020603050405020304" pitchFamily="18" charset="0"/>
                <a:cs typeface="Times New Roman" panose="02020603050405020304" pitchFamily="18" charset="0"/>
              </a:rPr>
              <a:t>Automated teller </a:t>
            </a:r>
            <a:r>
              <a:rPr lang="en-US" sz="2000" dirty="0" smtClean="0">
                <a:latin typeface="Times New Roman" panose="02020603050405020304" pitchFamily="18" charset="0"/>
                <a:cs typeface="Times New Roman" panose="02020603050405020304" pitchFamily="18" charset="0"/>
              </a:rPr>
              <a:t>machine         </a:t>
            </a:r>
            <a:endParaRPr lang="en-US" sz="2000" dirty="0">
              <a:latin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cs typeface="Times New Roman" panose="02020603050405020304" pitchFamily="18" charset="0"/>
              </a:rPr>
              <a:t>Touch tone telephones</a:t>
            </a:r>
          </a:p>
          <a:p>
            <a:pPr lvl="0"/>
            <a:r>
              <a:rPr lang="en-US" sz="2000" dirty="0">
                <a:latin typeface="Times New Roman" panose="02020603050405020304" pitchFamily="18" charset="0"/>
                <a:cs typeface="Times New Roman" panose="02020603050405020304" pitchFamily="18" charset="0"/>
              </a:rPr>
              <a:t>Cellular and smart phones</a:t>
            </a: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572002" y="3146425"/>
            <a:ext cx="3746476" cy="1988120"/>
          </a:xfrm>
          <a:prstGeom prst="rect">
            <a:avLst/>
          </a:prstGeom>
        </p:spPr>
      </p:pic>
    </p:spTree>
    <p:extLst>
      <p:ext uri="{BB962C8B-B14F-4D97-AF65-F5344CB8AC3E}">
        <p14:creationId xmlns="" xmlns:p14="http://schemas.microsoft.com/office/powerpoint/2010/main" val="10387060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496" y="556420"/>
            <a:ext cx="7467600" cy="1020762"/>
          </a:xfrm>
        </p:spPr>
        <p:txBody>
          <a:bodyPr>
            <a:noAutofit/>
          </a:bodyPr>
          <a:lstStyle/>
          <a:p>
            <a:pPr lvl="0"/>
            <a:r>
              <a:rPr lang="en-US" b="1" dirty="0" smtClean="0">
                <a:latin typeface="Aharoni" panose="02010803020104030203" pitchFamily="2" charset="-79"/>
                <a:cs typeface="Aharoni" panose="02010803020104030203" pitchFamily="2" charset="-79"/>
              </a:rPr>
              <a:t>E-banking Expansion:</a:t>
            </a:r>
            <a:r>
              <a:rPr lang="en-US" dirty="0" smtClean="0">
                <a:latin typeface="Aharoni" panose="02010803020104030203" pitchFamily="2" charset="-79"/>
                <a:cs typeface="Aharoni" panose="02010803020104030203" pitchFamily="2" charset="-79"/>
              </a:rPr>
              <a:t/>
            </a:r>
            <a:br>
              <a:rPr lang="en-US" dirty="0" smtClean="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86496" y="1453167"/>
            <a:ext cx="7467600" cy="5059363"/>
          </a:xfrm>
          <a:prstGeom prst="rect">
            <a:avLst/>
          </a:prstGeom>
        </p:spPr>
        <p:txBody>
          <a:bodyPr>
            <a:normAutofit/>
          </a:bodyPr>
          <a:lstStyle/>
          <a:p>
            <a:pPr algn="just">
              <a:buFont typeface="Wingdings" pitchFamily="2" charset="2"/>
              <a:buChar char="§"/>
            </a:pPr>
            <a:r>
              <a:rPr lang="en-US" sz="2000" dirty="0" smtClean="0">
                <a:latin typeface="Times New Roman" panose="02020603050405020304" pitchFamily="18" charset="0"/>
                <a:cs typeface="Times New Roman" panose="02020603050405020304" pitchFamily="18" charset="0"/>
              </a:rPr>
              <a:t>The use of e-banking has led to the expansion of banking industry, opening new avenues for banking operations. </a:t>
            </a:r>
            <a:endParaRPr lang="en-US" sz="2000" dirty="0">
              <a:latin typeface="Times New Roman" panose="02020603050405020304" pitchFamily="18" charset="0"/>
              <a:cs typeface="Times New Roman" panose="02020603050405020304" pitchFamily="18" charset="0"/>
            </a:endParaRPr>
          </a:p>
        </p:txBody>
      </p:sp>
      <p:pic>
        <p:nvPicPr>
          <p:cNvPr id="5123" name="Picture 3" descr="C:\Users\Nadia\Downloads\mobile-banking-is-rising-in-popularity-but-whats-eating-at-banks.jpg"/>
          <p:cNvPicPr>
            <a:picLocks noChangeAspect="1" noChangeArrowheads="1"/>
          </p:cNvPicPr>
          <p:nvPr/>
        </p:nvPicPr>
        <p:blipFill>
          <a:blip r:embed="rId2" cstate="print"/>
          <a:srcRect/>
          <a:stretch>
            <a:fillRect/>
          </a:stretch>
        </p:blipFill>
        <p:spPr bwMode="auto">
          <a:xfrm>
            <a:off x="2569335" y="2496948"/>
            <a:ext cx="5415566" cy="2971800"/>
          </a:xfrm>
          <a:prstGeom prst="rect">
            <a:avLst/>
          </a:prstGeom>
          <a:noFill/>
        </p:spPr>
      </p:pic>
    </p:spTree>
    <p:extLst>
      <p:ext uri="{BB962C8B-B14F-4D97-AF65-F5344CB8AC3E}">
        <p14:creationId xmlns="" xmlns:p14="http://schemas.microsoft.com/office/powerpoint/2010/main" val="224613885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467600" cy="868362"/>
          </a:xfrm>
        </p:spPr>
        <p:txBody>
          <a:bodyPr>
            <a:noAutofit/>
          </a:bodyPr>
          <a:lstStyle/>
          <a:p>
            <a:pPr lvl="0"/>
            <a:r>
              <a:rPr lang="en-US" b="1" dirty="0" smtClean="0">
                <a:latin typeface="Aharoni" panose="02010803020104030203" pitchFamily="2" charset="-79"/>
                <a:cs typeface="Aharoni" panose="02010803020104030203" pitchFamily="2" charset="-79"/>
              </a:rPr>
              <a:t>Avoiding Unlawful Practices:</a:t>
            </a:r>
            <a:r>
              <a:rPr lang="en-US" dirty="0" smtClean="0">
                <a:latin typeface="Aharoni" panose="02010803020104030203" pitchFamily="2" charset="-79"/>
                <a:cs typeface="Aharoni" panose="02010803020104030203" pitchFamily="2" charset="-79"/>
              </a:rPr>
              <a:t/>
            </a:r>
            <a:br>
              <a:rPr lang="en-US" dirty="0" smtClean="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762000" y="1257300"/>
            <a:ext cx="7467600" cy="5257800"/>
          </a:xfrm>
          <a:prstGeom prst="rect">
            <a:avLst/>
          </a:prstGeom>
        </p:spPr>
        <p:txBody>
          <a:bodyPr>
            <a:normAutofit/>
          </a:bodyPr>
          <a:lstStyle/>
          <a:p>
            <a:pPr algn="just">
              <a:buFont typeface="Wingdings" pitchFamily="2" charset="2"/>
              <a:buChar char="§"/>
            </a:pPr>
            <a:r>
              <a:rPr lang="en-US" sz="2000" dirty="0" smtClean="0">
                <a:latin typeface="Times New Roman" panose="02020603050405020304" pitchFamily="18" charset="0"/>
                <a:cs typeface="Times New Roman" panose="02020603050405020304" pitchFamily="18" charset="0"/>
              </a:rPr>
              <a:t>The sense of being in an automated, electronically controlled and thoroughly monitored environment discourage many illegal and illegitimate practices associated with banking industry like money laundering, frauds </a:t>
            </a:r>
            <a:endParaRPr lang="en-US" sz="2000" dirty="0">
              <a:latin typeface="Times New Roman" panose="02020603050405020304" pitchFamily="18" charset="0"/>
              <a:cs typeface="Times New Roman" panose="02020603050405020304" pitchFamily="18" charset="0"/>
            </a:endParaRPr>
          </a:p>
        </p:txBody>
      </p:sp>
      <p:pic>
        <p:nvPicPr>
          <p:cNvPr id="6146" name="Picture 2" descr="C:\Users\Nadia\Downloads\images (3).jpg"/>
          <p:cNvPicPr>
            <a:picLocks noChangeAspect="1" noChangeArrowheads="1"/>
          </p:cNvPicPr>
          <p:nvPr/>
        </p:nvPicPr>
        <p:blipFill>
          <a:blip r:embed="rId2" cstate="print"/>
          <a:srcRect/>
          <a:stretch>
            <a:fillRect/>
          </a:stretch>
        </p:blipFill>
        <p:spPr bwMode="auto">
          <a:xfrm>
            <a:off x="1371600" y="2997558"/>
            <a:ext cx="2904186" cy="1368380"/>
          </a:xfrm>
          <a:prstGeom prst="rect">
            <a:avLst/>
          </a:prstGeom>
          <a:noFill/>
        </p:spPr>
      </p:pic>
      <p:pic>
        <p:nvPicPr>
          <p:cNvPr id="6147" name="Picture 3" descr="C:\Users\Nadia\Downloads\online-banking-secutiry-1_505_062412052807.jpg"/>
          <p:cNvPicPr>
            <a:picLocks noChangeAspect="1" noChangeArrowheads="1"/>
          </p:cNvPicPr>
          <p:nvPr/>
        </p:nvPicPr>
        <p:blipFill>
          <a:blip r:embed="rId3" cstate="print"/>
          <a:srcRect/>
          <a:stretch>
            <a:fillRect/>
          </a:stretch>
        </p:blipFill>
        <p:spPr bwMode="auto">
          <a:xfrm>
            <a:off x="4482921" y="3525592"/>
            <a:ext cx="4876800" cy="2438400"/>
          </a:xfrm>
          <a:prstGeom prst="rect">
            <a:avLst/>
          </a:prstGeom>
          <a:noFill/>
        </p:spPr>
      </p:pic>
    </p:spTree>
    <p:extLst>
      <p:ext uri="{BB962C8B-B14F-4D97-AF65-F5344CB8AC3E}">
        <p14:creationId xmlns="" xmlns:p14="http://schemas.microsoft.com/office/powerpoint/2010/main" val="123917251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smtClean="0">
                <a:latin typeface="Aharoni" panose="02010803020104030203" pitchFamily="2" charset="-79"/>
                <a:cs typeface="Aharoni" panose="02010803020104030203" pitchFamily="2" charset="-79"/>
              </a:rPr>
              <a:t>Benefit of Industry</a:t>
            </a:r>
            <a:r>
              <a:rPr lang="en-US" dirty="0" smtClean="0">
                <a:latin typeface="Aharoni" panose="02010803020104030203" pitchFamily="2" charset="-79"/>
                <a:cs typeface="Aharoni" panose="02010803020104030203" pitchFamily="2" charset="-79"/>
              </a:rPr>
              <a:t/>
            </a:r>
            <a:br>
              <a:rPr lang="en-US" dirty="0" smtClean="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513008" y="609600"/>
            <a:ext cx="7467600" cy="5638800"/>
          </a:xfrm>
          <a:prstGeom prst="rect">
            <a:avLst/>
          </a:prstGeom>
        </p:spPr>
        <p:txBody>
          <a:bodyPr>
            <a:normAutofit/>
          </a:bodyPr>
          <a:lstStyle/>
          <a:p>
            <a:pPr algn="just">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pPr algn="just">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pPr algn="just">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pPr algn="just">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pPr algn="just">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pPr algn="just">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pPr algn="just">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pPr algn="just">
              <a:buFont typeface="Wingdings" pitchFamily="2" charset="2"/>
              <a:buChar char="§"/>
            </a:pPr>
            <a:endParaRPr lang="en-US" sz="2000" dirty="0">
              <a:latin typeface="Times New Roman" panose="02020603050405020304" pitchFamily="18" charset="0"/>
              <a:cs typeface="Times New Roman" panose="02020603050405020304" pitchFamily="18" charset="0"/>
            </a:endParaRPr>
          </a:p>
          <a:p>
            <a:pPr algn="just">
              <a:buFont typeface="Wingdings" pitchFamily="2" charset="2"/>
              <a:buChar char="§"/>
            </a:pPr>
            <a:endParaRPr lang="en-US" sz="2000" dirty="0" smtClean="0">
              <a:latin typeface="Times New Roman" panose="02020603050405020304" pitchFamily="18" charset="0"/>
              <a:cs typeface="Times New Roman" panose="02020603050405020304" pitchFamily="18" charset="0"/>
            </a:endParaRPr>
          </a:p>
          <a:p>
            <a:pPr algn="just">
              <a:buFont typeface="Wingdings" pitchFamily="2" charset="2"/>
              <a:buChar char="§"/>
            </a:pPr>
            <a:r>
              <a:rPr lang="en-US" sz="2000" dirty="0" smtClean="0">
                <a:latin typeface="Times New Roman" panose="02020603050405020304" pitchFamily="18" charset="0"/>
                <a:cs typeface="Times New Roman" panose="02020603050405020304" pitchFamily="18" charset="0"/>
              </a:rPr>
              <a:t>Banks can minimize labor and supply costs by allowing customers to self-service certain types of transactions, and save money on paper and postage by sending statements over the Internet.</a:t>
            </a:r>
            <a:endParaRPr lang="en-US" sz="2000" dirty="0">
              <a:latin typeface="Times New Roman" panose="02020603050405020304" pitchFamily="18" charset="0"/>
              <a:cs typeface="Times New Roman" panose="02020603050405020304" pitchFamily="18" charset="0"/>
            </a:endParaRPr>
          </a:p>
        </p:txBody>
      </p:sp>
      <p:pic>
        <p:nvPicPr>
          <p:cNvPr id="5" name="Picture 2" descr="C:\Users\Nadia\Downloads\Top20PaymentCompanies-760x428.jpg"/>
          <p:cNvPicPr>
            <a:picLocks noChangeAspect="1" noChangeArrowheads="1"/>
          </p:cNvPicPr>
          <p:nvPr/>
        </p:nvPicPr>
        <p:blipFill>
          <a:blip r:embed="rId2" cstate="print"/>
          <a:srcRect/>
          <a:stretch>
            <a:fillRect/>
          </a:stretch>
        </p:blipFill>
        <p:spPr bwMode="auto">
          <a:xfrm>
            <a:off x="3845677" y="1772991"/>
            <a:ext cx="5592651" cy="2209800"/>
          </a:xfrm>
          <a:prstGeom prst="rect">
            <a:avLst/>
          </a:prstGeom>
          <a:noFill/>
        </p:spPr>
      </p:pic>
    </p:spTree>
    <p:extLst>
      <p:ext uri="{BB962C8B-B14F-4D97-AF65-F5344CB8AC3E}">
        <p14:creationId xmlns="" xmlns:p14="http://schemas.microsoft.com/office/powerpoint/2010/main" val="80519844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594" y="401950"/>
            <a:ext cx="8911687" cy="1014726"/>
          </a:xfrm>
        </p:spPr>
        <p:txBody>
          <a:bodyPr>
            <a:noAutofit/>
          </a:bodyPr>
          <a:lstStyle/>
          <a:p>
            <a:r>
              <a:rPr lang="en-US" b="1" dirty="0">
                <a:latin typeface="Aharoni" panose="02010803020104030203" pitchFamily="2" charset="-79"/>
                <a:cs typeface="Aharoni" panose="02010803020104030203" pitchFamily="2" charset="-79"/>
              </a:rPr>
              <a:t>Issues in E-Banking</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082384" y="1416676"/>
            <a:ext cx="8915400" cy="4623516"/>
          </a:xfrm>
          <a:prstGeom prst="rect">
            <a:avLst/>
          </a:prstGeom>
        </p:spPr>
        <p:txBody>
          <a:bodyPr>
            <a:noAutofit/>
          </a:bodyPr>
          <a:lstStyle/>
          <a:p>
            <a:pPr marL="0" indent="0">
              <a:buNone/>
            </a:pPr>
            <a:r>
              <a:rPr lang="en-US" sz="2000" b="1" dirty="0">
                <a:solidFill>
                  <a:schemeClr val="tx1"/>
                </a:solidFill>
                <a:latin typeface="Times New Roman" panose="02020603050405020304" pitchFamily="18" charset="0"/>
                <a:cs typeface="Times New Roman" panose="02020603050405020304" pitchFamily="18" charset="0"/>
              </a:rPr>
              <a:t>From producer side</a:t>
            </a:r>
            <a:r>
              <a:rPr lang="en-US" sz="2000" b="1"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en-US" sz="2000" dirty="0">
                <a:solidFill>
                  <a:schemeClr val="tx1"/>
                </a:solidFill>
                <a:latin typeface="Times New Roman" panose="02020603050405020304" pitchFamily="18" charset="0"/>
                <a:cs typeface="Times New Roman" panose="02020603050405020304" pitchFamily="18" charset="0"/>
              </a:rPr>
              <a:t>The producers are the </a:t>
            </a:r>
            <a:r>
              <a:rPr lang="en-US" sz="2000" dirty="0" smtClean="0">
                <a:solidFill>
                  <a:schemeClr val="tx1"/>
                </a:solidFill>
                <a:latin typeface="Times New Roman" panose="02020603050405020304" pitchFamily="18" charset="0"/>
                <a:cs typeface="Times New Roman" panose="02020603050405020304" pitchFamily="18" charset="0"/>
              </a:rPr>
              <a:t>bankers</a:t>
            </a:r>
          </a:p>
          <a:p>
            <a:pPr marL="0" indent="0">
              <a:buNone/>
            </a:pPr>
            <a:r>
              <a:rPr lang="en-US" sz="2000" dirty="0" smtClean="0">
                <a:solidFill>
                  <a:schemeClr val="tx1"/>
                </a:solidFill>
                <a:latin typeface="Times New Roman" panose="02020603050405020304" pitchFamily="18" charset="0"/>
                <a:cs typeface="Times New Roman" panose="02020603050405020304" pitchFamily="18" charset="0"/>
              </a:rPr>
              <a:t>Bankers are </a:t>
            </a:r>
            <a:r>
              <a:rPr lang="en-US" sz="2000" dirty="0">
                <a:solidFill>
                  <a:schemeClr val="tx1"/>
                </a:solidFill>
                <a:latin typeface="Times New Roman" panose="02020603050405020304" pitchFamily="18" charset="0"/>
                <a:cs typeface="Times New Roman" panose="02020603050405020304" pitchFamily="18" charset="0"/>
              </a:rPr>
              <a:t>the people who lead the bank and design the </a:t>
            </a:r>
            <a:r>
              <a:rPr lang="en-US" sz="2000" dirty="0" smtClean="0">
                <a:solidFill>
                  <a:schemeClr val="tx1"/>
                </a:solidFill>
                <a:latin typeface="Times New Roman" panose="02020603050405020304" pitchFamily="18" charset="0"/>
                <a:cs typeface="Times New Roman" panose="02020603050405020304" pitchFamily="18" charset="0"/>
              </a:rPr>
              <a:t>policies</a:t>
            </a:r>
          </a:p>
          <a:p>
            <a:pPr marL="0" indent="0">
              <a:buNone/>
            </a:pPr>
            <a:r>
              <a:rPr lang="en-US" sz="2000" dirty="0" smtClean="0">
                <a:solidFill>
                  <a:schemeClr val="tx1"/>
                </a:solidFill>
                <a:latin typeface="Times New Roman" panose="02020603050405020304" pitchFamily="18" charset="0"/>
                <a:cs typeface="Times New Roman" panose="02020603050405020304" pitchFamily="18" charset="0"/>
              </a:rPr>
              <a:t>More </a:t>
            </a:r>
            <a:r>
              <a:rPr lang="en-US" sz="2000" dirty="0">
                <a:solidFill>
                  <a:schemeClr val="tx1"/>
                </a:solidFill>
                <a:latin typeface="Times New Roman" panose="02020603050405020304" pitchFamily="18" charset="0"/>
                <a:cs typeface="Times New Roman" panose="02020603050405020304" pitchFamily="18" charset="0"/>
              </a:rPr>
              <a:t>issues of </a:t>
            </a:r>
            <a:r>
              <a:rPr lang="en-US" sz="2000" dirty="0" smtClean="0">
                <a:solidFill>
                  <a:schemeClr val="tx1"/>
                </a:solidFill>
                <a:latin typeface="Times New Roman" panose="02020603050405020304" pitchFamily="18" charset="0"/>
                <a:cs typeface="Times New Roman" panose="02020603050405020304" pitchFamily="18" charset="0"/>
              </a:rPr>
              <a:t>e-banking are following:</a:t>
            </a:r>
          </a:p>
          <a:p>
            <a:r>
              <a:rPr lang="en-US" sz="2000" dirty="0">
                <a:solidFill>
                  <a:schemeClr val="tx1"/>
                </a:solidFill>
                <a:latin typeface="Times New Roman" panose="02020603050405020304" pitchFamily="18" charset="0"/>
                <a:cs typeface="Times New Roman" panose="02020603050405020304" pitchFamily="18" charset="0"/>
              </a:rPr>
              <a:t>Security </a:t>
            </a:r>
            <a:r>
              <a:rPr lang="en-US" sz="2000" dirty="0" smtClean="0">
                <a:solidFill>
                  <a:schemeClr val="tx1"/>
                </a:solidFill>
                <a:latin typeface="Times New Roman" panose="02020603050405020304" pitchFamily="18" charset="0"/>
                <a:cs typeface="Times New Roman" panose="02020603050405020304" pitchFamily="18" charset="0"/>
              </a:rPr>
              <a:t>Issues</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a:solidFill>
                  <a:schemeClr val="tx1"/>
                </a:solidFill>
                <a:latin typeface="Times New Roman" panose="02020603050405020304" pitchFamily="18" charset="0"/>
                <a:cs typeface="Times New Roman" panose="02020603050405020304" pitchFamily="18" charset="0"/>
              </a:rPr>
              <a:t>Necessity of the </a:t>
            </a:r>
            <a:r>
              <a:rPr lang="en-US" sz="2000" dirty="0" smtClean="0">
                <a:solidFill>
                  <a:schemeClr val="tx1"/>
                </a:solidFill>
                <a:latin typeface="Times New Roman" panose="02020603050405020304" pitchFamily="18" charset="0"/>
                <a:cs typeface="Times New Roman" panose="02020603050405020304" pitchFamily="18" charset="0"/>
              </a:rPr>
              <a:t>Internet</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a:solidFill>
                  <a:schemeClr val="tx1"/>
                </a:solidFill>
                <a:latin typeface="Times New Roman" panose="02020603050405020304" pitchFamily="18" charset="0"/>
                <a:cs typeface="Times New Roman" panose="02020603050405020304" pitchFamily="18" charset="0"/>
              </a:rPr>
              <a:t>Customer Care </a:t>
            </a:r>
            <a:r>
              <a:rPr lang="en-US" sz="2000" dirty="0" smtClean="0">
                <a:solidFill>
                  <a:schemeClr val="tx1"/>
                </a:solidFill>
                <a:latin typeface="Times New Roman" panose="02020603050405020304" pitchFamily="18" charset="0"/>
                <a:cs typeface="Times New Roman" panose="02020603050405020304" pitchFamily="18" charset="0"/>
              </a:rPr>
              <a:t>Services</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Narrow Market Base</a:t>
            </a:r>
            <a:r>
              <a:rPr lang="en-US" sz="2000" dirty="0">
                <a:solidFill>
                  <a:schemeClr val="tx1"/>
                </a:solidFill>
                <a:latin typeface="Times New Roman" panose="02020603050405020304" pitchFamily="18" charset="0"/>
                <a:cs typeface="Times New Roman" panose="02020603050405020304" pitchFamily="18" charset="0"/>
              </a:rPr>
              <a:t> </a:t>
            </a:r>
          </a:p>
          <a:p>
            <a:r>
              <a:rPr lang="en-US" sz="2000" dirty="0" smtClean="0">
                <a:solidFill>
                  <a:schemeClr val="tx1"/>
                </a:solidFill>
                <a:latin typeface="Times New Roman" panose="02020603050405020304" pitchFamily="18" charset="0"/>
                <a:cs typeface="Times New Roman" panose="02020603050405020304" pitchFamily="18" charset="0"/>
              </a:rPr>
              <a:t>Lack of Regulatory Framework</a:t>
            </a:r>
            <a:endParaRPr lang="en-US" sz="2000" dirty="0">
              <a:solidFill>
                <a:schemeClr val="tx1"/>
              </a:solidFill>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Security Breaches</a:t>
            </a:r>
            <a:endParaRPr lang="en-US" sz="2000" dirty="0">
              <a:solidFill>
                <a:schemeClr val="tx1"/>
              </a:solidFill>
              <a:latin typeface="Times New Roman" panose="02020603050405020304" pitchFamily="18" charset="0"/>
              <a:cs typeface="Times New Roman" panose="02020603050405020304" pitchFamily="18" charset="0"/>
            </a:endParaRPr>
          </a:p>
          <a:p>
            <a:endParaRPr lang="en-US" sz="2000" dirty="0">
              <a:solidFill>
                <a:schemeClr val="tx1"/>
              </a:solidFill>
              <a:latin typeface="Times New Roman" panose="02020603050405020304" pitchFamily="18" charset="0"/>
              <a:cs typeface="Times New Roman" panose="02020603050405020304" pitchFamily="18" charset="0"/>
            </a:endParaRPr>
          </a:p>
          <a:p>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0959835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126" y="649867"/>
            <a:ext cx="8911687" cy="1280890"/>
          </a:xfrm>
        </p:spPr>
        <p:txBody>
          <a:bodyPr>
            <a:normAutofit/>
          </a:bodyPr>
          <a:lstStyle/>
          <a:p>
            <a:r>
              <a:rPr lang="en-US" b="1" dirty="0">
                <a:latin typeface="Aharoni" panose="02010803020104030203" pitchFamily="2" charset="-79"/>
                <a:cs typeface="Aharoni" panose="02010803020104030203" pitchFamily="2" charset="-79"/>
              </a:rPr>
              <a:t>Security Issues</a:t>
            </a:r>
            <a:r>
              <a:rPr lang="en-US" dirty="0">
                <a:latin typeface="Aharoni" panose="02010803020104030203" pitchFamily="2" charset="-79"/>
                <a:cs typeface="Aharoni" panose="02010803020104030203" pitchFamily="2" charset="-79"/>
              </a:rPr>
              <a:t>:</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760413" y="1412382"/>
            <a:ext cx="8915400" cy="3777622"/>
          </a:xfrm>
          <a:prstGeom prst="rect">
            <a:avLst/>
          </a:prstGeom>
        </p:spPr>
        <p:txBody>
          <a:bodyPr>
            <a:noAutofit/>
          </a:bodyPr>
          <a:lstStyle/>
          <a:p>
            <a:r>
              <a:rPr lang="en-US" sz="2000" dirty="0">
                <a:solidFill>
                  <a:schemeClr val="tx1"/>
                </a:solidFill>
                <a:latin typeface="Times New Roman" panose="02020603050405020304" pitchFamily="18" charset="0"/>
                <a:cs typeface="Times New Roman" panose="02020603050405020304" pitchFamily="18" charset="0"/>
              </a:rPr>
              <a:t>While making online payments bankers are always concerned about the hackers and anti-social </a:t>
            </a:r>
            <a:r>
              <a:rPr lang="en-US" sz="2000" dirty="0" smtClean="0">
                <a:solidFill>
                  <a:schemeClr val="tx1"/>
                </a:solidFill>
                <a:latin typeface="Times New Roman" panose="02020603050405020304" pitchFamily="18" charset="0"/>
                <a:cs typeface="Times New Roman" panose="02020603050405020304" pitchFamily="18" charset="0"/>
              </a:rPr>
              <a:t>elements.</a:t>
            </a:r>
          </a:p>
          <a:p>
            <a:r>
              <a:rPr lang="en-US" sz="2000" dirty="0">
                <a:solidFill>
                  <a:schemeClr val="tx1"/>
                </a:solidFill>
                <a:latin typeface="Times New Roman" panose="02020603050405020304" pitchFamily="18" charset="0"/>
                <a:cs typeface="Times New Roman" panose="02020603050405020304" pitchFamily="18" charset="0"/>
              </a:rPr>
              <a:t>Hacking enables the unethical hackers to penetrate the accounts of online bankers, and spend their </a:t>
            </a:r>
            <a:r>
              <a:rPr lang="en-US" sz="2000" dirty="0" smtClean="0">
                <a:solidFill>
                  <a:schemeClr val="tx1"/>
                </a:solidFill>
                <a:latin typeface="Times New Roman" panose="02020603050405020304" pitchFamily="18" charset="0"/>
                <a:cs typeface="Times New Roman" panose="02020603050405020304" pitchFamily="18" charset="0"/>
              </a:rPr>
              <a:t>money.</a:t>
            </a:r>
          </a:p>
          <a:p>
            <a:r>
              <a:rPr lang="en-US" sz="2000" dirty="0" smtClean="0">
                <a:solidFill>
                  <a:schemeClr val="tx1"/>
                </a:solidFill>
                <a:latin typeface="Times New Roman" panose="02020603050405020304" pitchFamily="18" charset="0"/>
                <a:cs typeface="Times New Roman" panose="02020603050405020304" pitchFamily="18" charset="0"/>
              </a:rPr>
              <a:t>Bankers are also aware </a:t>
            </a:r>
            <a:r>
              <a:rPr lang="en-US" sz="2000" dirty="0">
                <a:solidFill>
                  <a:schemeClr val="tx1"/>
                </a:solidFill>
                <a:latin typeface="Times New Roman" panose="02020603050405020304" pitchFamily="18" charset="0"/>
                <a:cs typeface="Times New Roman" panose="02020603050405020304" pitchFamily="18" charset="0"/>
              </a:rPr>
              <a:t>about the hackers </a:t>
            </a:r>
            <a:r>
              <a:rPr lang="en-US" sz="2000" dirty="0" smtClean="0">
                <a:solidFill>
                  <a:schemeClr val="tx1"/>
                </a:solidFill>
                <a:latin typeface="Times New Roman" panose="02020603050405020304" pitchFamily="18" charset="0"/>
                <a:cs typeface="Times New Roman" panose="02020603050405020304" pitchFamily="18" charset="0"/>
              </a:rPr>
              <a:t>during transferring </a:t>
            </a:r>
            <a:r>
              <a:rPr lang="en-US" sz="2000" dirty="0">
                <a:solidFill>
                  <a:schemeClr val="tx1"/>
                </a:solidFill>
                <a:latin typeface="Times New Roman" panose="02020603050405020304" pitchFamily="18" charset="0"/>
                <a:cs typeface="Times New Roman" panose="02020603050405020304" pitchFamily="18" charset="0"/>
              </a:rPr>
              <a:t>money from one account to </a:t>
            </a:r>
            <a:r>
              <a:rPr lang="en-US" sz="2000" dirty="0" smtClean="0">
                <a:solidFill>
                  <a:schemeClr val="tx1"/>
                </a:solidFill>
                <a:latin typeface="Times New Roman" panose="02020603050405020304" pitchFamily="18" charset="0"/>
                <a:cs typeface="Times New Roman" panose="02020603050405020304" pitchFamily="18" charset="0"/>
              </a:rPr>
              <a:t>another.</a:t>
            </a:r>
          </a:p>
          <a:p>
            <a:r>
              <a:rPr lang="en-US" sz="2000" dirty="0">
                <a:solidFill>
                  <a:schemeClr val="tx1"/>
                </a:solidFill>
                <a:latin typeface="Times New Roman" panose="02020603050405020304" pitchFamily="18" charset="0"/>
                <a:cs typeface="Times New Roman" panose="02020603050405020304" pitchFamily="18" charset="0"/>
              </a:rPr>
              <a:t>Availability of confidential information which is just secured by a user name and password, makes it vulnerable to such </a:t>
            </a:r>
            <a:r>
              <a:rPr lang="en-US" sz="2000" dirty="0" smtClean="0">
                <a:solidFill>
                  <a:schemeClr val="tx1"/>
                </a:solidFill>
                <a:latin typeface="Times New Roman" panose="02020603050405020304" pitchFamily="18" charset="0"/>
                <a:cs typeface="Times New Roman" panose="02020603050405020304" pitchFamily="18" charset="0"/>
              </a:rPr>
              <a:t>threats.</a:t>
            </a:r>
          </a:p>
          <a:p>
            <a:r>
              <a:rPr lang="en-US" sz="2000" dirty="0">
                <a:solidFill>
                  <a:schemeClr val="tx1"/>
                </a:solidFill>
                <a:latin typeface="Times New Roman" panose="02020603050405020304" pitchFamily="18" charset="0"/>
                <a:cs typeface="Times New Roman" panose="02020603050405020304" pitchFamily="18" charset="0"/>
              </a:rPr>
              <a:t>B</a:t>
            </a:r>
            <a:r>
              <a:rPr lang="en-US" sz="2000" dirty="0" smtClean="0">
                <a:solidFill>
                  <a:schemeClr val="tx1"/>
                </a:solidFill>
                <a:latin typeface="Times New Roman" panose="02020603050405020304" pitchFamily="18" charset="0"/>
                <a:cs typeface="Times New Roman" panose="02020603050405020304" pitchFamily="18" charset="0"/>
              </a:rPr>
              <a:t>anks </a:t>
            </a:r>
            <a:r>
              <a:rPr lang="en-US" sz="2000" dirty="0">
                <a:solidFill>
                  <a:schemeClr val="tx1"/>
                </a:solidFill>
                <a:latin typeface="Times New Roman" panose="02020603050405020304" pitchFamily="18" charset="0"/>
                <a:cs typeface="Times New Roman" panose="02020603050405020304" pitchFamily="18" charset="0"/>
              </a:rPr>
              <a:t>try to make their sites secured by implementing latest network security software.</a:t>
            </a:r>
            <a:r>
              <a:rPr lang="en-US" sz="2000" dirty="0">
                <a:solidFill>
                  <a:schemeClr val="tx1"/>
                </a:solidFill>
                <a:effectLst>
                  <a:outerShdw blurRad="38100" dist="19050" dir="2700000" algn="tl">
                    <a:schemeClr val="dk1">
                      <a:alpha val="40000"/>
                    </a:schemeClr>
                  </a:outerShdw>
                </a:effectLst>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
            </a:r>
            <a:br>
              <a:rPr lang="en-US" sz="2000" dirty="0">
                <a:solidFill>
                  <a:schemeClr val="tx1"/>
                </a:solidFill>
                <a:latin typeface="Times New Roman" panose="02020603050405020304" pitchFamily="18" charset="0"/>
                <a:cs typeface="Times New Roman" panose="02020603050405020304" pitchFamily="18" charset="0"/>
              </a:rPr>
            </a:br>
            <a:endParaRPr lang="en-US" sz="2000"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224271" y="4764512"/>
            <a:ext cx="4680129" cy="1733550"/>
          </a:xfrm>
          <a:prstGeom prst="rect">
            <a:avLst/>
          </a:prstGeom>
        </p:spPr>
      </p:pic>
    </p:spTree>
    <p:extLst>
      <p:ext uri="{BB962C8B-B14F-4D97-AF65-F5344CB8AC3E}">
        <p14:creationId xmlns="" xmlns:p14="http://schemas.microsoft.com/office/powerpoint/2010/main" val="5590933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883" y="595133"/>
            <a:ext cx="8911687" cy="1280890"/>
          </a:xfrm>
        </p:spPr>
        <p:txBody>
          <a:bodyPr>
            <a:noAutofit/>
          </a:bodyPr>
          <a:lstStyle/>
          <a:p>
            <a:r>
              <a:rPr lang="en-US" b="1" dirty="0">
                <a:latin typeface="Aharoni" panose="02010803020104030203" pitchFamily="2" charset="-79"/>
                <a:cs typeface="Aharoni" panose="02010803020104030203" pitchFamily="2" charset="-79"/>
              </a:rPr>
              <a:t>Necessity of the Internet:</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902080" y="1489657"/>
            <a:ext cx="8915400" cy="3777622"/>
          </a:xfrm>
          <a:prstGeom prst="rect">
            <a:avLst/>
          </a:prstGeom>
        </p:spPr>
        <p:txBody>
          <a:bodyPr>
            <a:normAutofit/>
          </a:bodyPr>
          <a:lstStyle/>
          <a:p>
            <a:r>
              <a:rPr lang="en-US" sz="2000" dirty="0">
                <a:solidFill>
                  <a:schemeClr val="tx1"/>
                </a:solidFill>
                <a:latin typeface="Times New Roman" panose="02020603050405020304" pitchFamily="18" charset="0"/>
                <a:cs typeface="Times New Roman" panose="02020603050405020304" pitchFamily="18" charset="0"/>
              </a:rPr>
              <a:t>For availing the benefits of online banking, one should have access to the Internet. </a:t>
            </a:r>
            <a:endParaRPr lang="en-US" sz="2000" dirty="0" smtClean="0">
              <a:solidFill>
                <a:schemeClr val="tx1"/>
              </a:solidFill>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For e-banking one </a:t>
            </a:r>
            <a:r>
              <a:rPr lang="en-US" sz="2000" dirty="0">
                <a:solidFill>
                  <a:schemeClr val="tx1"/>
                </a:solidFill>
                <a:latin typeface="Times New Roman" panose="02020603050405020304" pitchFamily="18" charset="0"/>
                <a:cs typeface="Times New Roman" panose="02020603050405020304" pitchFamily="18" charset="0"/>
              </a:rPr>
              <a:t>should own a desktop, laptop or PDA device, and an Internet connection. </a:t>
            </a:r>
            <a:endParaRPr lang="en-US" sz="2000" dirty="0" smtClean="0">
              <a:solidFill>
                <a:schemeClr val="tx1"/>
              </a:solidFill>
              <a:latin typeface="Times New Roman" panose="02020603050405020304" pitchFamily="18" charset="0"/>
              <a:cs typeface="Times New Roman" panose="02020603050405020304" pitchFamily="18" charset="0"/>
            </a:endParaRPr>
          </a:p>
          <a:p>
            <a:r>
              <a:rPr lang="en-US" sz="2000" dirty="0">
                <a:solidFill>
                  <a:schemeClr val="tx1"/>
                </a:solidFill>
                <a:latin typeface="Times New Roman" panose="02020603050405020304" pitchFamily="18" charset="0"/>
                <a:cs typeface="Times New Roman" panose="02020603050405020304" pitchFamily="18" charset="0"/>
              </a:rPr>
              <a:t>T</a:t>
            </a:r>
            <a:r>
              <a:rPr lang="en-US" sz="2000" dirty="0" smtClean="0">
                <a:solidFill>
                  <a:schemeClr val="tx1"/>
                </a:solidFill>
                <a:latin typeface="Times New Roman" panose="02020603050405020304" pitchFamily="18" charset="0"/>
                <a:cs typeface="Times New Roman" panose="02020603050405020304" pitchFamily="18" charset="0"/>
              </a:rPr>
              <a:t>his </a:t>
            </a:r>
            <a:r>
              <a:rPr lang="en-US" sz="2000" dirty="0">
                <a:solidFill>
                  <a:schemeClr val="tx1"/>
                </a:solidFill>
                <a:latin typeface="Times New Roman" panose="02020603050405020304" pitchFamily="18" charset="0"/>
                <a:cs typeface="Times New Roman" panose="02020603050405020304" pitchFamily="18" charset="0"/>
              </a:rPr>
              <a:t>limits the usage of online banking, as sometimes it's almost impossible to have an </a:t>
            </a:r>
            <a:r>
              <a:rPr lang="en-US" sz="2000" dirty="0" smtClean="0">
                <a:solidFill>
                  <a:schemeClr val="tx1"/>
                </a:solidFill>
                <a:latin typeface="Times New Roman" panose="02020603050405020304" pitchFamily="18" charset="0"/>
                <a:cs typeface="Times New Roman" panose="02020603050405020304" pitchFamily="18" charset="0"/>
              </a:rPr>
              <a:t>Internet </a:t>
            </a:r>
            <a:r>
              <a:rPr lang="en-US" sz="2000" dirty="0">
                <a:solidFill>
                  <a:schemeClr val="tx1"/>
                </a:solidFill>
                <a:latin typeface="Times New Roman" panose="02020603050405020304" pitchFamily="18" charset="0"/>
                <a:cs typeface="Times New Roman" panose="02020603050405020304" pitchFamily="18" charset="0"/>
              </a:rPr>
              <a:t>connection, to serve the purpose</a:t>
            </a:r>
            <a:r>
              <a:rPr lang="en-US" sz="2000" dirty="0" smtClean="0">
                <a:solidFill>
                  <a:schemeClr val="tx1"/>
                </a:solidFill>
                <a:latin typeface="Times New Roman" panose="02020603050405020304" pitchFamily="18" charset="0"/>
                <a:cs typeface="Times New Roman" panose="02020603050405020304" pitchFamily="18" charset="0"/>
              </a:rPr>
              <a:t>.</a:t>
            </a:r>
          </a:p>
          <a:p>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One might also face problems if the Internet connectivity breaks down during an ongoing transaction, or if someone eavesdrop his user name and </a:t>
            </a:r>
            <a:r>
              <a:rPr lang="en-US" sz="2000" dirty="0" smtClean="0">
                <a:solidFill>
                  <a:schemeClr val="tx1"/>
                </a:solidFill>
                <a:latin typeface="Times New Roman" panose="02020603050405020304" pitchFamily="18" charset="0"/>
                <a:cs typeface="Times New Roman" panose="02020603050405020304" pitchFamily="18" charset="0"/>
              </a:rPr>
              <a:t>password.</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0848343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640" y="565638"/>
            <a:ext cx="8911687" cy="1280890"/>
          </a:xfrm>
        </p:spPr>
        <p:txBody>
          <a:bodyPr>
            <a:normAutofit/>
          </a:bodyPr>
          <a:lstStyle/>
          <a:p>
            <a:r>
              <a:rPr lang="en-US" b="1" dirty="0">
                <a:latin typeface="Aharoni" panose="02010803020104030203" pitchFamily="2" charset="-79"/>
                <a:cs typeface="Aharoni" panose="02010803020104030203" pitchFamily="2" charset="-79"/>
              </a:rPr>
              <a:t>Customer Care Services</a:t>
            </a:r>
            <a:r>
              <a:rPr lang="en-US" dirty="0">
                <a:latin typeface="Aharoni" panose="02010803020104030203" pitchFamily="2" charset="-79"/>
                <a:cs typeface="Aharoni" panose="02010803020104030203" pitchFamily="2" charset="-79"/>
              </a:rPr>
              <a:t>:</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15640" y="1428481"/>
            <a:ext cx="8915400" cy="3777622"/>
          </a:xfrm>
          <a:prstGeom prst="rect">
            <a:avLst/>
          </a:prstGeom>
        </p:spPr>
        <p:txBody>
          <a:bodyPr>
            <a:normAutofit/>
          </a:bodyPr>
          <a:lstStyle/>
          <a:p>
            <a:r>
              <a:rPr lang="en-US" sz="2000" dirty="0">
                <a:latin typeface="Times New Roman" panose="02020603050405020304" pitchFamily="18" charset="0"/>
                <a:cs typeface="Times New Roman" panose="02020603050405020304" pitchFamily="18" charset="0"/>
              </a:rPr>
              <a:t>C</a:t>
            </a:r>
            <a:r>
              <a:rPr lang="en-US" sz="2000" dirty="0" smtClean="0">
                <a:latin typeface="Times New Roman" panose="02020603050405020304" pitchFamily="18" charset="0"/>
                <a:cs typeface="Times New Roman" panose="02020603050405020304" pitchFamily="18" charset="0"/>
              </a:rPr>
              <a:t>arrying </a:t>
            </a:r>
            <a:r>
              <a:rPr lang="en-US" sz="2000" dirty="0">
                <a:latin typeface="Times New Roman" panose="02020603050405020304" pitchFamily="18" charset="0"/>
                <a:cs typeface="Times New Roman" panose="02020603050405020304" pitchFamily="18" charset="0"/>
              </a:rPr>
              <a:t>out online transactions there are many instances when the banker might need help of a representative, from the bank.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nline </a:t>
            </a:r>
            <a:r>
              <a:rPr lang="en-US" sz="2000" dirty="0">
                <a:latin typeface="Times New Roman" panose="02020603050405020304" pitchFamily="18" charset="0"/>
                <a:cs typeface="Times New Roman" panose="02020603050405020304" pitchFamily="18" charset="0"/>
              </a:rPr>
              <a:t>banking, in which the banks provide customer care numbers, the bankers find it difficult to get their problems solved.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Sometimes there is a congestion in the network and they have to wait for some time, in order to talk to the bank's representative at the other </a:t>
            </a:r>
            <a:r>
              <a:rPr lang="en-US" sz="2000" dirty="0" smtClean="0">
                <a:latin typeface="Times New Roman" panose="02020603050405020304" pitchFamily="18" charset="0"/>
                <a:cs typeface="Times New Roman" panose="02020603050405020304" pitchFamily="18" charset="0"/>
              </a:rPr>
              <a:t>end</a:t>
            </a:r>
          </a:p>
          <a:p>
            <a:r>
              <a:rPr lang="en-US" sz="2000" dirty="0">
                <a:latin typeface="Times New Roman" panose="02020603050405020304" pitchFamily="18" charset="0"/>
                <a:cs typeface="Times New Roman" panose="02020603050405020304" pitchFamily="18" charset="0"/>
              </a:rPr>
              <a:t>Once the line is put through, one may either get somebody helpful and knowledgeable or may not, leaving him in a baffled and confused situation.</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271482" y="4444103"/>
            <a:ext cx="4349035" cy="1524000"/>
          </a:xfrm>
          <a:prstGeom prst="rect">
            <a:avLst/>
          </a:prstGeom>
        </p:spPr>
      </p:pic>
    </p:spTree>
    <p:extLst>
      <p:ext uri="{BB962C8B-B14F-4D97-AF65-F5344CB8AC3E}">
        <p14:creationId xmlns="" xmlns:p14="http://schemas.microsoft.com/office/powerpoint/2010/main" val="29201075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398" y="521079"/>
            <a:ext cx="8911687" cy="1280890"/>
          </a:xfrm>
        </p:spPr>
        <p:txBody>
          <a:bodyPr>
            <a:normAutofit/>
          </a:bodyPr>
          <a:lstStyle/>
          <a:p>
            <a:r>
              <a:rPr lang="en-US" b="1" dirty="0">
                <a:latin typeface="Aharoni" panose="02010803020104030203" pitchFamily="2" charset="-79"/>
                <a:cs typeface="Aharoni" panose="02010803020104030203" pitchFamily="2" charset="-79"/>
              </a:rPr>
              <a:t>NARROW MARKET BASE: </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41398" y="1541172"/>
            <a:ext cx="8915400" cy="3777622"/>
          </a:xfrm>
          <a:prstGeom prst="rect">
            <a:avLst/>
          </a:prstGeom>
        </p:spPr>
        <p:txBody>
          <a:bodyPr>
            <a:normAutofit/>
          </a:bodyPr>
          <a:lstStyle/>
          <a:p>
            <a:r>
              <a:rPr lang="en-US" sz="2000" dirty="0">
                <a:latin typeface="Times New Roman" panose="02020603050405020304" pitchFamily="18" charset="0"/>
                <a:cs typeface="Times New Roman" panose="02020603050405020304" pitchFamily="18" charset="0"/>
              </a:rPr>
              <a:t>Communication infrastructure and non-availability of internet facility to larger strata of population have been cited among the main issues faced by various commercial banks offering online banking facility to their account </a:t>
            </a:r>
            <a:r>
              <a:rPr lang="en-US" sz="2000" dirty="0" smtClean="0">
                <a:latin typeface="Times New Roman" panose="02020603050405020304" pitchFamily="18" charset="0"/>
                <a:cs typeface="Times New Roman" panose="02020603050405020304" pitchFamily="18" charset="0"/>
              </a:rPr>
              <a:t>holders.</a:t>
            </a:r>
          </a:p>
          <a:p>
            <a:r>
              <a:rPr lang="en-US" sz="2000" dirty="0">
                <a:latin typeface="Times New Roman" panose="02020603050405020304" pitchFamily="18" charset="0"/>
                <a:cs typeface="Times New Roman" panose="02020603050405020304" pitchFamily="18" charset="0"/>
              </a:rPr>
              <a:t>The banks, in this regard, need to start a comprehensive awareness program for their consumers informing them about the online products and services and the benefits of using these real-time facilities</a:t>
            </a:r>
            <a:r>
              <a:rPr lang="en-US"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T</a:t>
            </a:r>
            <a:r>
              <a:rPr lang="en-US" sz="2000" dirty="0" smtClean="0">
                <a:latin typeface="Times New Roman" panose="02020603050405020304" pitchFamily="18" charset="0"/>
                <a:cs typeface="Times New Roman" panose="02020603050405020304" pitchFamily="18" charset="0"/>
              </a:rPr>
              <a:t>he </a:t>
            </a:r>
            <a:r>
              <a:rPr lang="en-US" sz="2000" dirty="0">
                <a:latin typeface="Times New Roman" panose="02020603050405020304" pitchFamily="18" charset="0"/>
                <a:cs typeface="Times New Roman" panose="02020603050405020304" pitchFamily="18" charset="0"/>
              </a:rPr>
              <a:t>employees are also needed to be properly trained for effectively managing the online portfolio of their </a:t>
            </a:r>
            <a:r>
              <a:rPr lang="en-US" sz="2000" dirty="0" smtClean="0">
                <a:latin typeface="Times New Roman" panose="02020603050405020304" pitchFamily="18" charset="0"/>
                <a:cs typeface="Times New Roman" panose="02020603050405020304" pitchFamily="18" charset="0"/>
              </a:rPr>
              <a:t>bank.</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513788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78" y="624109"/>
            <a:ext cx="8911687" cy="1280890"/>
          </a:xfrm>
        </p:spPr>
        <p:txBody>
          <a:bodyPr>
            <a:normAutofit/>
          </a:bodyPr>
          <a:lstStyle/>
          <a:p>
            <a:r>
              <a:rPr lang="en-US" b="1" dirty="0" smtClean="0">
                <a:latin typeface="Aharoni" panose="02010803020104030203" pitchFamily="2" charset="-79"/>
                <a:cs typeface="Aharoni" panose="02010803020104030203" pitchFamily="2" charset="-79"/>
              </a:rPr>
              <a:t>LACK </a:t>
            </a:r>
            <a:r>
              <a:rPr lang="en-US" b="1" dirty="0">
                <a:latin typeface="Aharoni" panose="02010803020104030203" pitchFamily="2" charset="-79"/>
                <a:cs typeface="Aharoni" panose="02010803020104030203" pitchFamily="2" charset="-79"/>
              </a:rPr>
              <a:t>OF REGULATORY FRAMEWORK:</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99731" y="1583027"/>
            <a:ext cx="8915400" cy="3777622"/>
          </a:xfrm>
          <a:prstGeom prst="rect">
            <a:avLst/>
          </a:prstGeom>
        </p:spPr>
        <p:txBody>
          <a:bodyPr>
            <a:normAutofit/>
          </a:bodyPr>
          <a:lstStyle/>
          <a:p>
            <a:r>
              <a:rPr lang="en-US" sz="2000" dirty="0">
                <a:latin typeface="Times New Roman" panose="02020603050405020304" pitchFamily="18" charset="0"/>
                <a:cs typeface="Times New Roman" panose="02020603050405020304" pitchFamily="18" charset="0"/>
              </a:rPr>
              <a:t>The regulatory environment for the banks to indulge into or offer online banking facilities is not propitious.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Availability of a proper regulatory framework will, therefore, encourage banks to develop and expand their online banking network and offer innovative products and services to their consumers on their branch network across the country.</a:t>
            </a: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3155324" y="3716829"/>
            <a:ext cx="5847008" cy="1267295"/>
          </a:xfrm>
          <a:prstGeom prst="rect">
            <a:avLst/>
          </a:prstGeom>
        </p:spPr>
      </p:pic>
    </p:spTree>
    <p:extLst>
      <p:ext uri="{BB962C8B-B14F-4D97-AF65-F5344CB8AC3E}">
        <p14:creationId xmlns="" xmlns:p14="http://schemas.microsoft.com/office/powerpoint/2010/main" val="116355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170" y="302138"/>
            <a:ext cx="8911687" cy="1280890"/>
          </a:xfrm>
        </p:spPr>
        <p:txBody>
          <a:bodyPr>
            <a:noAutofit/>
          </a:bodyPr>
          <a:lstStyle/>
          <a:p>
            <a:r>
              <a:rPr lang="en-US" dirty="0">
                <a:latin typeface="Aharoni" panose="02010803020104030203" pitchFamily="2" charset="-79"/>
                <a:cs typeface="Aharoni" panose="02010803020104030203" pitchFamily="2" charset="-79"/>
              </a:rPr>
              <a:t> </a:t>
            </a:r>
            <a:br>
              <a:rPr lang="en-US" dirty="0">
                <a:latin typeface="Aharoni" panose="02010803020104030203" pitchFamily="2" charset="-79"/>
                <a:cs typeface="Aharoni" panose="02010803020104030203" pitchFamily="2" charset="-79"/>
              </a:rPr>
            </a:br>
            <a:r>
              <a:rPr lang="en-US" b="1" dirty="0">
                <a:latin typeface="Aharoni" panose="02010803020104030203" pitchFamily="2" charset="-79"/>
                <a:cs typeface="Aharoni" panose="02010803020104030203" pitchFamily="2" charset="-79"/>
              </a:rPr>
              <a:t>SECURITY BREACHES: </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786170" y="1789090"/>
            <a:ext cx="8915400" cy="3777622"/>
          </a:xfrm>
          <a:prstGeom prst="rect">
            <a:avLst/>
          </a:prstGeom>
        </p:spPr>
        <p:txBody>
          <a:bodyPr>
            <a:normAutofit/>
          </a:bodyPr>
          <a:lstStyle/>
          <a:p>
            <a:r>
              <a:rPr lang="en-US" sz="2000" dirty="0">
                <a:latin typeface="Times New Roman" panose="02020603050405020304" pitchFamily="18" charset="0"/>
                <a:cs typeface="Times New Roman" panose="02020603050405020304" pitchFamily="18" charset="0"/>
              </a:rPr>
              <a:t>By allowing the employees and consumers to access the bank's systems and applications through internet can create several security issue as well as unnecessary reputation risk for banks until otherwise properly monitored and </a:t>
            </a:r>
            <a:r>
              <a:rPr lang="en-US" sz="2000" dirty="0" smtClean="0">
                <a:latin typeface="Times New Roman" panose="02020603050405020304" pitchFamily="18" charset="0"/>
                <a:cs typeface="Times New Roman" panose="02020603050405020304" pitchFamily="18" charset="0"/>
              </a:rPr>
              <a:t>secured.</a:t>
            </a:r>
          </a:p>
          <a:p>
            <a:r>
              <a:rPr lang="en-US" sz="2000" dirty="0" smtClean="0">
                <a:latin typeface="Times New Roman" panose="02020603050405020304" pitchFamily="18" charset="0"/>
                <a:cs typeface="Times New Roman" panose="02020603050405020304" pitchFamily="18" charset="0"/>
              </a:rPr>
              <a:t>Few </a:t>
            </a:r>
            <a:r>
              <a:rPr lang="en-US" sz="2000" dirty="0">
                <a:latin typeface="Times New Roman" panose="02020603050405020304" pitchFamily="18" charset="0"/>
                <a:cs typeface="Times New Roman" panose="02020603050405020304" pitchFamily="18" charset="0"/>
              </a:rPr>
              <a:t>stories of hackers draining online bank accounts in different countries are still fresh in our </a:t>
            </a:r>
            <a:r>
              <a:rPr lang="en-US" sz="2000" dirty="0" smtClean="0">
                <a:latin typeface="Times New Roman" panose="02020603050405020304" pitchFamily="18" charset="0"/>
                <a:cs typeface="Times New Roman" panose="02020603050405020304" pitchFamily="18" charset="0"/>
              </a:rPr>
              <a:t>minds.</a:t>
            </a:r>
          </a:p>
          <a:p>
            <a:r>
              <a:rPr lang="en-US" sz="2000" dirty="0">
                <a:latin typeface="Times New Roman" panose="02020603050405020304" pitchFamily="18" charset="0"/>
                <a:cs typeface="Times New Roman" panose="02020603050405020304" pitchFamily="18" charset="0"/>
              </a:rPr>
              <a:t>banks needs to deploy necessary security measures and required procedures to safeguard their virtual networks and core banking applications from hackers and disgruntled </a:t>
            </a:r>
            <a:r>
              <a:rPr lang="en-US" sz="2000" dirty="0" smtClean="0">
                <a:latin typeface="Times New Roman" panose="02020603050405020304" pitchFamily="18" charset="0"/>
                <a:cs typeface="Times New Roman" panose="02020603050405020304" pitchFamily="18" charset="0"/>
              </a:rPr>
              <a:t>employees.</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082601" y="4651755"/>
            <a:ext cx="4791007" cy="1495425"/>
          </a:xfrm>
          <a:prstGeom prst="rect">
            <a:avLst/>
          </a:prstGeom>
        </p:spPr>
      </p:pic>
    </p:spTree>
    <p:extLst>
      <p:ext uri="{BB962C8B-B14F-4D97-AF65-F5344CB8AC3E}">
        <p14:creationId xmlns="" xmlns:p14="http://schemas.microsoft.com/office/powerpoint/2010/main" val="1879535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Aharoni" panose="02010803020104030203" pitchFamily="2" charset="-79"/>
                <a:cs typeface="Aharoni" panose="02010803020104030203" pitchFamily="2" charset="-79"/>
              </a:rPr>
              <a:t>The advantages of e-banking To the Customers with the communication perspective are:</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580623" y="2627291"/>
            <a:ext cx="10515600" cy="3897402"/>
          </a:xfrm>
          <a:prstGeom prst="rect">
            <a:avLst/>
          </a:prstGeom>
        </p:spPr>
        <p:txBody>
          <a:bodyPr>
            <a:normAutofit/>
          </a:bodyPr>
          <a:lstStyle/>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sym typeface="Symbol" panose="05050102010706020507" pitchFamily="18" charset="2"/>
              </a:rPr>
              <a:t> </a:t>
            </a:r>
            <a:r>
              <a:rPr lang="en-US" sz="2000" dirty="0" smtClean="0">
                <a:latin typeface="Times New Roman" panose="02020603050405020304" pitchFamily="18" charset="0"/>
                <a:cs typeface="Times New Roman" panose="02020603050405020304" pitchFamily="18" charset="0"/>
                <a:sym typeface="Symbol" panose="05050102010706020507" pitchFamily="18" charset="2"/>
              </a:rPr>
              <a:t> </a:t>
            </a:r>
            <a:r>
              <a:rPr lang="en-US" sz="2000" dirty="0" smtClean="0">
                <a:latin typeface="Times New Roman" panose="02020603050405020304" pitchFamily="18" charset="0"/>
                <a:cs typeface="Times New Roman" panose="02020603050405020304" pitchFamily="18" charset="0"/>
              </a:rPr>
              <a:t>Quick </a:t>
            </a:r>
            <a:r>
              <a:rPr lang="en-US" sz="2000" dirty="0">
                <a:latin typeface="Times New Roman" panose="02020603050405020304" pitchFamily="18" charset="0"/>
                <a:cs typeface="Times New Roman" panose="02020603050405020304" pitchFamily="18" charset="0"/>
              </a:rPr>
              <a:t>and steady access to information.</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sym typeface="Symbol" panose="05050102010706020507" pitchFamily="18" charset="2"/>
              </a:rPr>
              <a:t> </a:t>
            </a:r>
            <a:r>
              <a:rPr lang="en-US" sz="2000" dirty="0" smtClean="0">
                <a:latin typeface="Times New Roman" panose="02020603050405020304" pitchFamily="18" charset="0"/>
                <a:cs typeface="Times New Roman" panose="02020603050405020304" pitchFamily="18" charset="0"/>
                <a:sym typeface="Symbol" panose="05050102010706020507" pitchFamily="18" charset="2"/>
              </a:rPr>
              <a:t> </a:t>
            </a:r>
            <a:r>
              <a:rPr lang="en-US" sz="2000" dirty="0" smtClean="0">
                <a:latin typeface="Times New Roman" panose="02020603050405020304" pitchFamily="18" charset="0"/>
                <a:cs typeface="Times New Roman" panose="02020603050405020304" pitchFamily="18" charset="0"/>
              </a:rPr>
              <a:t>E-banking provides 24 hours service to the customers</a:t>
            </a:r>
          </a:p>
          <a:p>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sym typeface="Symbol" panose="05050102010706020507" pitchFamily="18" charset="2"/>
              </a:rPr>
              <a:t> </a:t>
            </a:r>
            <a:r>
              <a:rPr lang="en-US" sz="2000" dirty="0" smtClean="0">
                <a:latin typeface="Times New Roman" panose="02020603050405020304" pitchFamily="18" charset="0"/>
                <a:cs typeface="Times New Roman" panose="02020603050405020304" pitchFamily="18" charset="0"/>
                <a:sym typeface="Symbol" panose="05050102010706020507" pitchFamily="18" charset="2"/>
              </a:rPr>
              <a:t> </a:t>
            </a:r>
            <a:r>
              <a:rPr lang="en-US" sz="2000" dirty="0" smtClean="0">
                <a:latin typeface="Times New Roman" panose="02020603050405020304" pitchFamily="18" charset="0"/>
                <a:cs typeface="Times New Roman" panose="02020603050405020304" pitchFamily="18" charset="0"/>
              </a:rPr>
              <a:t>Online </a:t>
            </a:r>
            <a:r>
              <a:rPr lang="en-US" sz="2000" dirty="0">
                <a:latin typeface="Times New Roman" panose="02020603050405020304" pitchFamily="18" charset="0"/>
                <a:cs typeface="Times New Roman" panose="02020603050405020304" pitchFamily="18" charset="0"/>
              </a:rPr>
              <a:t>purchase of goods and services and payments can be made </a:t>
            </a:r>
            <a:r>
              <a:rPr lang="en-US" sz="2000" dirty="0" smtClean="0">
                <a:latin typeface="Times New Roman" panose="02020603050405020304" pitchFamily="18" charset="0"/>
                <a:cs typeface="Times New Roman" panose="02020603050405020304" pitchFamily="18" charset="0"/>
              </a:rPr>
              <a:t>  for </a:t>
            </a:r>
            <a:r>
              <a:rPr lang="en-US" sz="2000" dirty="0">
                <a:latin typeface="Times New Roman" panose="02020603050405020304" pitchFamily="18" charset="0"/>
                <a:cs typeface="Times New Roman" panose="02020603050405020304" pitchFamily="18" charset="0"/>
              </a:rPr>
              <a:t>various purposes.</a:t>
            </a:r>
          </a:p>
          <a:p>
            <a:r>
              <a:rPr lang="en-US" sz="2000" dirty="0" smtClean="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customer can view his account </a:t>
            </a:r>
            <a:r>
              <a:rPr lang="en-US" sz="2000" dirty="0" smtClean="0">
                <a:latin typeface="Times New Roman" panose="02020603050405020304" pitchFamily="18" charset="0"/>
                <a:cs typeface="Times New Roman" panose="02020603050405020304" pitchFamily="18" charset="0"/>
              </a:rPr>
              <a:t>balance</a:t>
            </a:r>
            <a:r>
              <a:rPr lang="en-US" sz="2000" dirty="0">
                <a:latin typeface="Times New Roman" panose="02020603050405020304" pitchFamily="18" charset="0"/>
                <a:cs typeface="Times New Roman" panose="02020603050405020304" pitchFamily="18" charset="0"/>
              </a:rPr>
              <a:t>.</a:t>
            </a:r>
          </a:p>
        </p:txBody>
      </p:sp>
    </p:spTree>
    <p:extLst>
      <p:ext uri="{BB962C8B-B14F-4D97-AF65-F5344CB8AC3E}">
        <p14:creationId xmlns="" xmlns:p14="http://schemas.microsoft.com/office/powerpoint/2010/main" val="31388105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751" y="410255"/>
            <a:ext cx="8911687" cy="1014726"/>
          </a:xfrm>
        </p:spPr>
        <p:txBody>
          <a:bodyPr>
            <a:normAutofit fontScale="90000"/>
          </a:bodyPr>
          <a:lstStyle/>
          <a:p>
            <a:r>
              <a:rPr lang="en-US" sz="4400" b="1" dirty="0">
                <a:latin typeface="Aharoni" panose="02010803020104030203" pitchFamily="2" charset="-79"/>
                <a:cs typeface="Aharoni" panose="02010803020104030203" pitchFamily="2" charset="-79"/>
              </a:rPr>
              <a:t>Issues in E-Banking</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135038" y="1159937"/>
            <a:ext cx="8915400" cy="5327002"/>
          </a:xfrm>
          <a:prstGeom prst="rect">
            <a:avLst/>
          </a:prstGeom>
        </p:spPr>
        <p:txBody>
          <a:bodyPr>
            <a:noAutofit/>
          </a:bodyPr>
          <a:lstStyle/>
          <a:p>
            <a:pPr marL="0" indent="0">
              <a:buNone/>
            </a:pPr>
            <a:r>
              <a:rPr lang="en-US" sz="2000" b="1" dirty="0">
                <a:solidFill>
                  <a:schemeClr val="tx1"/>
                </a:solidFill>
                <a:latin typeface="Times New Roman" panose="02020603050405020304" pitchFamily="18" charset="0"/>
                <a:cs typeface="Times New Roman" panose="02020603050405020304" pitchFamily="18" charset="0"/>
              </a:rPr>
              <a:t>From </a:t>
            </a:r>
            <a:r>
              <a:rPr lang="en-US" sz="2000" b="1" dirty="0" smtClean="0">
                <a:latin typeface="Times New Roman" panose="02020603050405020304" pitchFamily="18" charset="0"/>
                <a:cs typeface="Times New Roman" panose="02020603050405020304" pitchFamily="18" charset="0"/>
              </a:rPr>
              <a:t>consumer </a:t>
            </a:r>
            <a:r>
              <a:rPr lang="en-US" sz="2000" b="1" dirty="0" smtClean="0">
                <a:solidFill>
                  <a:schemeClr val="tx1"/>
                </a:solidFill>
                <a:latin typeface="Times New Roman" panose="02020603050405020304" pitchFamily="18" charset="0"/>
                <a:cs typeface="Times New Roman" panose="02020603050405020304" pitchFamily="18" charset="0"/>
              </a:rPr>
              <a:t>side:</a:t>
            </a:r>
          </a:p>
          <a:p>
            <a:pPr marL="0" indent="0">
              <a:buNone/>
            </a:pPr>
            <a:r>
              <a:rPr lang="en-US" sz="2000" dirty="0">
                <a:solidFill>
                  <a:schemeClr val="tx1"/>
                </a:solidFill>
                <a:latin typeface="Times New Roman" panose="02020603050405020304" pitchFamily="18" charset="0"/>
                <a:cs typeface="Times New Roman" panose="02020603050405020304" pitchFamily="18" charset="0"/>
              </a:rPr>
              <a:t>The </a:t>
            </a:r>
            <a:r>
              <a:rPr lang="en-US" sz="2000" dirty="0" smtClean="0">
                <a:latin typeface="Times New Roman" panose="02020603050405020304" pitchFamily="18" charset="0"/>
                <a:cs typeface="Times New Roman" panose="02020603050405020304" pitchFamily="18" charset="0"/>
              </a:rPr>
              <a:t>consumer</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are the </a:t>
            </a:r>
            <a:r>
              <a:rPr lang="en-US" sz="2000" dirty="0" smtClean="0">
                <a:latin typeface="Times New Roman" panose="02020603050405020304" pitchFamily="18" charset="0"/>
                <a:cs typeface="Times New Roman" panose="02020603050405020304" pitchFamily="18" charset="0"/>
              </a:rPr>
              <a:t>customer of the bank</a:t>
            </a:r>
            <a:endParaRPr lang="en-US" sz="20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customers</a:t>
            </a:r>
            <a:r>
              <a:rPr lang="en-US" sz="2000" dirty="0" smtClean="0">
                <a:solidFill>
                  <a:schemeClr val="tx1"/>
                </a:solidFill>
                <a:latin typeface="Times New Roman" panose="02020603050405020304" pitchFamily="18" charset="0"/>
                <a:cs typeface="Times New Roman" panose="02020603050405020304" pitchFamily="18" charset="0"/>
              </a:rPr>
              <a:t> are </a:t>
            </a:r>
            <a:r>
              <a:rPr lang="en-US" sz="2000" dirty="0">
                <a:solidFill>
                  <a:schemeClr val="tx1"/>
                </a:solidFill>
                <a:latin typeface="Times New Roman" panose="02020603050405020304" pitchFamily="18" charset="0"/>
                <a:cs typeface="Times New Roman" panose="02020603050405020304" pitchFamily="18" charset="0"/>
              </a:rPr>
              <a:t>the people who </a:t>
            </a:r>
            <a:r>
              <a:rPr lang="en-US" sz="2000" dirty="0" smtClean="0">
                <a:latin typeface="Times New Roman" panose="02020603050405020304" pitchFamily="18" charset="0"/>
                <a:cs typeface="Times New Roman" panose="02020603050405020304" pitchFamily="18" charset="0"/>
              </a:rPr>
              <a:t>use</a:t>
            </a:r>
            <a:r>
              <a:rPr lang="en-US" sz="2000" dirty="0" smtClean="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the bank </a:t>
            </a:r>
            <a:r>
              <a:rPr lang="en-US" sz="2000" dirty="0" smtClean="0">
                <a:latin typeface="Times New Roman" panose="02020603050405020304" pitchFamily="18" charset="0"/>
                <a:cs typeface="Times New Roman" panose="02020603050405020304" pitchFamily="18" charset="0"/>
              </a:rPr>
              <a:t>products and services.</a:t>
            </a:r>
            <a:endParaRPr lang="en-US" sz="20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sz="2000" dirty="0" smtClean="0">
                <a:solidFill>
                  <a:schemeClr val="tx1"/>
                </a:solidFill>
                <a:latin typeface="Times New Roman" panose="02020603050405020304" pitchFamily="18" charset="0"/>
                <a:cs typeface="Times New Roman" panose="02020603050405020304" pitchFamily="18" charset="0"/>
              </a:rPr>
              <a:t>More </a:t>
            </a:r>
            <a:r>
              <a:rPr lang="en-US" sz="2000" dirty="0">
                <a:solidFill>
                  <a:schemeClr val="tx1"/>
                </a:solidFill>
                <a:latin typeface="Times New Roman" panose="02020603050405020304" pitchFamily="18" charset="0"/>
                <a:cs typeface="Times New Roman" panose="02020603050405020304" pitchFamily="18" charset="0"/>
              </a:rPr>
              <a:t>issues of </a:t>
            </a:r>
            <a:r>
              <a:rPr lang="en-US" sz="2000" dirty="0" smtClean="0">
                <a:solidFill>
                  <a:schemeClr val="tx1"/>
                </a:solidFill>
                <a:latin typeface="Times New Roman" panose="02020603050405020304" pitchFamily="18" charset="0"/>
                <a:cs typeface="Times New Roman" panose="02020603050405020304" pitchFamily="18" charset="0"/>
              </a:rPr>
              <a:t>e-banking are following:</a:t>
            </a:r>
          </a:p>
          <a:p>
            <a:r>
              <a:rPr lang="en-US" sz="2000" b="1" dirty="0">
                <a:latin typeface="Times New Roman" panose="02020603050405020304" pitchFamily="18" charset="0"/>
                <a:cs typeface="Times New Roman" panose="02020603050405020304" pitchFamily="18" charset="0"/>
              </a:rPr>
              <a:t>Start-up may take time:</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Learning curves</a:t>
            </a:r>
            <a:r>
              <a:rPr lang="en-US" sz="2000" b="1"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 Bank site changes:</a:t>
            </a:r>
            <a:endParaRPr lang="en-US" sz="2000" dirty="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Some </a:t>
            </a:r>
            <a:r>
              <a:rPr lang="en-US" sz="2000" b="1" dirty="0">
                <a:latin typeface="Times New Roman" panose="02020603050405020304" pitchFamily="18" charset="0"/>
                <a:cs typeface="Times New Roman" panose="02020603050405020304" pitchFamily="18" charset="0"/>
              </a:rPr>
              <a:t>online banks are more stable than others:</a:t>
            </a:r>
            <a:endParaRPr lang="en-US" sz="2000" dirty="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Not </a:t>
            </a:r>
            <a:r>
              <a:rPr lang="en-US" sz="2000" b="1" dirty="0">
                <a:latin typeface="Times New Roman" panose="02020603050405020304" pitchFamily="18" charset="0"/>
                <a:cs typeface="Times New Roman" panose="02020603050405020304" pitchFamily="18" charset="0"/>
              </a:rPr>
              <a:t>all online transactions are immediate:</a:t>
            </a:r>
            <a:endParaRPr lang="en-US" sz="2000" dirty="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Security</a:t>
            </a:r>
            <a:r>
              <a:rPr lang="en-US" sz="2000" b="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Access:</a:t>
            </a:r>
            <a:endParaRPr lang="en-US" sz="2000" dirty="0">
              <a:latin typeface="Times New Roman" panose="02020603050405020304" pitchFamily="18" charset="0"/>
              <a:cs typeface="Times New Roman" panose="02020603050405020304" pitchFamily="18" charset="0"/>
            </a:endParaRPr>
          </a:p>
          <a:p>
            <a:endParaRPr lang="en-US" sz="2000" dirty="0">
              <a:solidFill>
                <a:schemeClr val="tx1"/>
              </a:solidFill>
              <a:latin typeface="Times New Roman" panose="02020603050405020304" pitchFamily="18" charset="0"/>
              <a:cs typeface="Times New Roman" panose="02020603050405020304" pitchFamily="18" charset="0"/>
            </a:endParaRPr>
          </a:p>
          <a:p>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7685787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95130"/>
            <a:ext cx="8596668" cy="1320800"/>
          </a:xfrm>
        </p:spPr>
        <p:txBody>
          <a:bodyPr>
            <a:normAutofit/>
          </a:bodyPr>
          <a:lstStyle/>
          <a:p>
            <a:r>
              <a:rPr lang="en-US" b="1" dirty="0">
                <a:latin typeface="Aharoni" panose="02010803020104030203" pitchFamily="2" charset="-79"/>
                <a:cs typeface="Aharoni" panose="02010803020104030203" pitchFamily="2" charset="-79"/>
              </a:rPr>
              <a:t>Start-up may take time:</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77334" y="2115930"/>
            <a:ext cx="8466666" cy="3202545"/>
          </a:xfrm>
        </p:spPr>
        <p:txBody>
          <a:bodyPr>
            <a:normAutofit/>
          </a:bodyPr>
          <a:lstStyle/>
          <a:p>
            <a:r>
              <a:rPr lang="en-US" sz="2000" dirty="0" smtClean="0">
                <a:latin typeface="Times New Roman" panose="02020603050405020304" pitchFamily="18" charset="0"/>
                <a:cs typeface="Times New Roman" panose="02020603050405020304" pitchFamily="18" charset="0"/>
              </a:rPr>
              <a:t>In order to register for your bank’s online program, you will probably have to provide ID and sign a form at a bank branch. </a:t>
            </a:r>
          </a:p>
          <a:p>
            <a:r>
              <a:rPr lang="en-US" sz="2000" dirty="0">
                <a:latin typeface="Times New Roman" panose="02020603050405020304" pitchFamily="18" charset="0"/>
                <a:cs typeface="Times New Roman" panose="02020603050405020304" pitchFamily="18" charset="0"/>
              </a:rPr>
              <a:t>If you and your spouse wish to view and manage their assets together online, one of you may have to sign a durable power of attorney before the bank will display all of your holdings together</a:t>
            </a:r>
          </a:p>
        </p:txBody>
      </p:sp>
    </p:spTree>
    <p:extLst>
      <p:ext uri="{BB962C8B-B14F-4D97-AF65-F5344CB8AC3E}">
        <p14:creationId xmlns="" xmlns:p14="http://schemas.microsoft.com/office/powerpoint/2010/main" val="21910809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002" y="970208"/>
            <a:ext cx="8596668" cy="1320800"/>
          </a:xfrm>
        </p:spPr>
        <p:txBody>
          <a:bodyPr/>
          <a:lstStyle/>
          <a:p>
            <a:r>
              <a:rPr lang="en-US" b="1" dirty="0">
                <a:latin typeface="Aharoni" panose="02010803020104030203" pitchFamily="2" charset="-79"/>
                <a:cs typeface="Aharoni" panose="02010803020104030203" pitchFamily="2" charset="-79"/>
              </a:rPr>
              <a:t> Learning curves:</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Banking </a:t>
            </a:r>
            <a:r>
              <a:rPr lang="en-US" sz="2000" dirty="0">
                <a:latin typeface="Times New Roman" panose="02020603050405020304" pitchFamily="18" charset="0"/>
                <a:cs typeface="Times New Roman" panose="02020603050405020304" pitchFamily="18" charset="0"/>
              </a:rPr>
              <a:t>sites can be difficult to navigate at first. Plan to invest some time and\or read the tutorials in order to become comfortable in your virtual lobby.</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73516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9789"/>
            <a:ext cx="8596668" cy="1320800"/>
          </a:xfrm>
        </p:spPr>
        <p:txBody>
          <a:bodyPr/>
          <a:lstStyle/>
          <a:p>
            <a:r>
              <a:rPr lang="en-US" b="1" dirty="0">
                <a:latin typeface="Aharoni" panose="02010803020104030203" pitchFamily="2" charset="-79"/>
                <a:cs typeface="Aharoni" panose="02010803020104030203" pitchFamily="2" charset="-79"/>
              </a:rPr>
              <a:t> Bank site changes:</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77334" y="1890133"/>
            <a:ext cx="8596668" cy="3880773"/>
          </a:xfrm>
        </p:spPr>
        <p:txBody>
          <a:bodyPr>
            <a:normAutofit/>
          </a:bodyPr>
          <a:lstStyle/>
          <a:p>
            <a:r>
              <a:rPr lang="en-US" sz="2000" dirty="0" smtClean="0">
                <a:latin typeface="Times New Roman" panose="02020603050405020304" pitchFamily="18" charset="0"/>
                <a:cs typeface="Times New Roman" panose="02020603050405020304" pitchFamily="18" charset="0"/>
              </a:rPr>
              <a:t>Even </a:t>
            </a:r>
            <a:r>
              <a:rPr lang="en-US" sz="2000" dirty="0">
                <a:latin typeface="Times New Roman" panose="02020603050405020304" pitchFamily="18" charset="0"/>
                <a:cs typeface="Times New Roman" panose="02020603050405020304" pitchFamily="18" charset="0"/>
              </a:rPr>
              <a:t>the largest banks periodically upgrade their online programs, adding new features in unfamiliar places. In some cases, you may have to re-enter account </a:t>
            </a:r>
            <a:r>
              <a:rPr lang="en-US" sz="2000" dirty="0" smtClean="0">
                <a:latin typeface="Times New Roman" panose="02020603050405020304" pitchFamily="18" charset="0"/>
                <a:cs typeface="Times New Roman" panose="02020603050405020304" pitchFamily="18" charset="0"/>
              </a:rPr>
              <a:t>information</a:t>
            </a: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385523" y="3092331"/>
            <a:ext cx="4591051" cy="2419827"/>
          </a:xfrm>
          <a:prstGeom prst="rect">
            <a:avLst/>
          </a:prstGeom>
        </p:spPr>
      </p:pic>
    </p:spTree>
    <p:extLst>
      <p:ext uri="{BB962C8B-B14F-4D97-AF65-F5344CB8AC3E}">
        <p14:creationId xmlns="" xmlns:p14="http://schemas.microsoft.com/office/powerpoint/2010/main" val="29612131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Aharoni" panose="02010803020104030203" pitchFamily="2" charset="-79"/>
                <a:cs typeface="Aharoni" panose="02010803020104030203" pitchFamily="2" charset="-79"/>
              </a:rPr>
              <a:t>Some online banks are more stable than others:</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Not </a:t>
            </a:r>
            <a:r>
              <a:rPr lang="en-US" sz="2000" dirty="0">
                <a:latin typeface="Times New Roman" panose="02020603050405020304" pitchFamily="18" charset="0"/>
                <a:cs typeface="Times New Roman" panose="02020603050405020304" pitchFamily="18" charset="0"/>
              </a:rPr>
              <a:t>all online setups are an extension of a brick-and-mortar bank. Some operate completely in cyberspace, without the benefit of a branch that you can actually visit if need be</a:t>
            </a:r>
            <a:r>
              <a:rPr lang="en-US"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With no way to physically check out the operation, you must be sure to thoroughly do your homework about the bank's background before giving them any of your money.</a:t>
            </a:r>
          </a:p>
          <a:p>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6812242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Aharoni" panose="02010803020104030203" pitchFamily="2" charset="-79"/>
                <a:cs typeface="Aharoni" panose="02010803020104030203" pitchFamily="2" charset="-79"/>
              </a:rPr>
              <a:t>Not all online transactions are immediate:</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Online </a:t>
            </a:r>
            <a:r>
              <a:rPr lang="en-US" sz="2000" dirty="0">
                <a:latin typeface="Times New Roman" panose="02020603050405020304" pitchFamily="18" charset="0"/>
                <a:cs typeface="Times New Roman" panose="02020603050405020304" pitchFamily="18" charset="0"/>
              </a:rPr>
              <a:t>banking is subject to the same business-day parameters as traditional banking. Therefore, printing out and keeping receipts is still very important, even when banking online.</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4912894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20418"/>
            <a:ext cx="8596668" cy="1320800"/>
          </a:xfrm>
        </p:spPr>
        <p:txBody>
          <a:bodyPr>
            <a:normAutofit/>
          </a:bodyPr>
          <a:lstStyle/>
          <a:p>
            <a:r>
              <a:rPr lang="en-US" b="1" dirty="0">
                <a:latin typeface="Aharoni" panose="02010803020104030203" pitchFamily="2" charset="-79"/>
                <a:cs typeface="Aharoni" panose="02010803020104030203" pitchFamily="2" charset="-79"/>
              </a:rPr>
              <a:t>Security:</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                                                                                                                                                                                        Security </a:t>
            </a:r>
            <a:r>
              <a:rPr lang="en-US" sz="2000" dirty="0">
                <a:latin typeface="Times New Roman" panose="02020603050405020304" pitchFamily="18" charset="0"/>
                <a:cs typeface="Times New Roman" panose="02020603050405020304" pitchFamily="18" charset="0"/>
              </a:rPr>
              <a:t>is by far the biggest concern surrounding internet banks, with consumers worrying that hackers will get into their account and spend their money.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Banks are adamant that the sites are secure, but while there have been no reports of large-scale theft, there have been plenty about unwitting surfers stumbling across peoples' details.</a:t>
            </a:r>
          </a:p>
        </p:txBody>
      </p:sp>
    </p:spTree>
    <p:extLst>
      <p:ext uri="{BB962C8B-B14F-4D97-AF65-F5344CB8AC3E}">
        <p14:creationId xmlns="" xmlns:p14="http://schemas.microsoft.com/office/powerpoint/2010/main" val="83020091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117" y="1078329"/>
            <a:ext cx="8596668" cy="1320800"/>
          </a:xfrm>
        </p:spPr>
        <p:txBody>
          <a:bodyPr/>
          <a:lstStyle/>
          <a:p>
            <a:r>
              <a:rPr lang="en-US" b="1" dirty="0">
                <a:latin typeface="Aharoni" panose="02010803020104030203" pitchFamily="2" charset="-79"/>
                <a:cs typeface="Aharoni" panose="02010803020104030203" pitchFamily="2" charset="-79"/>
              </a:rPr>
              <a:t>Access:</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biggest day to day problem with internet banking appears to be access. You might find it difficult to get on to the internet at certain times of day - weekday evenings are the most popular</a:t>
            </a:r>
            <a:r>
              <a:rPr lang="en-US" sz="2000" dirty="0" smtClean="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The speed with which you access your account will also depend on the amount of memory your computer has or the speed of your modem.</a:t>
            </a:r>
          </a:p>
          <a:p>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7357550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417" y="479083"/>
            <a:ext cx="8911687" cy="1280890"/>
          </a:xfrm>
        </p:spPr>
        <p:txBody>
          <a:bodyPr>
            <a:normAutofit/>
          </a:bodyPr>
          <a:lstStyle/>
          <a:p>
            <a:r>
              <a:rPr lang="en-US" b="1" dirty="0">
                <a:latin typeface="Aharoni" panose="02010803020104030203" pitchFamily="2" charset="-79"/>
                <a:cs typeface="Aharoni" panose="02010803020104030203" pitchFamily="2" charset="-79"/>
              </a:rPr>
              <a:t>E-banking  _ The Future</a:t>
            </a:r>
            <a:r>
              <a:rPr lang="en-US" dirty="0">
                <a:latin typeface="Aharoni" panose="02010803020104030203" pitchFamily="2" charset="-79"/>
                <a:cs typeface="Aharoni" panose="02010803020104030203" pitchFamily="2" charset="-79"/>
              </a:rPr>
              <a:t/>
            </a:r>
            <a:br>
              <a:rPr lang="en-US" dirty="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11" name="Content Placeholder 10"/>
          <p:cNvSpPr>
            <a:spLocks noGrp="1"/>
          </p:cNvSpPr>
          <p:nvPr>
            <p:ph idx="1"/>
          </p:nvPr>
        </p:nvSpPr>
        <p:spPr>
          <a:xfrm>
            <a:off x="778704" y="1370387"/>
            <a:ext cx="8915400" cy="3777622"/>
          </a:xfrm>
          <a:prstGeom prst="rect">
            <a:avLst/>
          </a:prstGeom>
        </p:spPr>
        <p:txBody>
          <a:bodyPr>
            <a:noAutofit/>
          </a:bodyPr>
          <a:lstStyle/>
          <a:p>
            <a:r>
              <a:rPr lang="en-US" sz="2000" dirty="0">
                <a:latin typeface="Times New Roman" panose="02020603050405020304" pitchFamily="18" charset="0"/>
                <a:cs typeface="Times New Roman" panose="02020603050405020304" pitchFamily="18" charset="0"/>
              </a:rPr>
              <a:t>H</a:t>
            </a:r>
            <a:r>
              <a:rPr lang="en-US" sz="2000" dirty="0" smtClean="0">
                <a:latin typeface="Times New Roman" panose="02020603050405020304" pitchFamily="18" charset="0"/>
                <a:cs typeface="Times New Roman" panose="02020603050405020304" pitchFamily="18" charset="0"/>
              </a:rPr>
              <a:t>andling </a:t>
            </a:r>
            <a:r>
              <a:rPr lang="en-US" sz="2000" dirty="0">
                <a:latin typeface="Times New Roman" panose="02020603050405020304" pitchFamily="18" charset="0"/>
                <a:cs typeface="Times New Roman" panose="02020603050405020304" pitchFamily="18" charset="0"/>
              </a:rPr>
              <a:t>day to day </a:t>
            </a:r>
            <a:r>
              <a:rPr lang="en-US" sz="2000" dirty="0" smtClean="0">
                <a:latin typeface="Times New Roman" panose="02020603050405020304" pitchFamily="18" charset="0"/>
                <a:cs typeface="Times New Roman" panose="02020603050405020304" pitchFamily="18" charset="0"/>
              </a:rPr>
              <a:t>activities</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e.g. managing </a:t>
            </a:r>
            <a:r>
              <a:rPr lang="en-US" sz="2000" dirty="0">
                <a:latin typeface="Times New Roman" panose="02020603050405020304" pitchFamily="18" charset="0"/>
                <a:cs typeface="Times New Roman" panose="02020603050405020304" pitchFamily="18" charset="0"/>
              </a:rPr>
              <a:t>their bank account, is made easier through the use of their computer and the </a:t>
            </a:r>
            <a:r>
              <a:rPr lang="en-US" sz="2000" dirty="0" smtClean="0">
                <a:latin typeface="Times New Roman" panose="02020603050405020304" pitchFamily="18" charset="0"/>
                <a:cs typeface="Times New Roman" panose="02020603050405020304" pitchFamily="18" charset="0"/>
              </a:rPr>
              <a:t>internet known </a:t>
            </a:r>
            <a:r>
              <a:rPr lang="en-US" sz="2000" dirty="0">
                <a:latin typeface="Times New Roman" panose="02020603050405020304" pitchFamily="18" charset="0"/>
                <a:cs typeface="Times New Roman" panose="02020603050405020304" pitchFamily="18" charset="0"/>
              </a:rPr>
              <a:t>as internet or online </a:t>
            </a:r>
            <a:r>
              <a:rPr lang="en-US" sz="2000" dirty="0" smtClean="0">
                <a:latin typeface="Times New Roman" panose="02020603050405020304" pitchFamily="18" charset="0"/>
                <a:cs typeface="Times New Roman" panose="02020603050405020304" pitchFamily="18" charset="0"/>
              </a:rPr>
              <a:t>banking.</a:t>
            </a:r>
          </a:p>
          <a:p>
            <a:r>
              <a:rPr lang="en-US" sz="2000" dirty="0" smtClean="0">
                <a:latin typeface="Times New Roman" panose="02020603050405020304" pitchFamily="18" charset="0"/>
                <a:cs typeface="Times New Roman" panose="02020603050405020304" pitchFamily="18" charset="0"/>
              </a:rPr>
              <a:t>Banks </a:t>
            </a:r>
            <a:r>
              <a:rPr lang="en-US" sz="2000" dirty="0">
                <a:latin typeface="Times New Roman" panose="02020603050405020304" pitchFamily="18" charset="0"/>
                <a:cs typeface="Times New Roman" panose="02020603050405020304" pitchFamily="18" charset="0"/>
              </a:rPr>
              <a:t>could conduct their business much more cost efficiently if it was all done through the internet, but not all customers are willing to forego the person to person transactions that they have been used to for so </a:t>
            </a:r>
            <a:r>
              <a:rPr lang="en-US" sz="2000" dirty="0" smtClean="0">
                <a:latin typeface="Times New Roman" panose="02020603050405020304" pitchFamily="18" charset="0"/>
                <a:cs typeface="Times New Roman" panose="02020603050405020304" pitchFamily="18" charset="0"/>
              </a:rPr>
              <a:t>long.</a:t>
            </a:r>
          </a:p>
          <a:p>
            <a:r>
              <a:rPr lang="en-US" sz="2000" dirty="0" smtClean="0">
                <a:latin typeface="Times New Roman" panose="02020603050405020304" pitchFamily="18" charset="0"/>
                <a:cs typeface="Times New Roman" panose="02020603050405020304" pitchFamily="18" charset="0"/>
              </a:rPr>
              <a:t>Some people </a:t>
            </a:r>
            <a:r>
              <a:rPr lang="en-US" sz="2000" dirty="0">
                <a:latin typeface="Times New Roman" panose="02020603050405020304" pitchFamily="18" charset="0"/>
                <a:cs typeface="Times New Roman" panose="02020603050405020304" pitchFamily="18" charset="0"/>
              </a:rPr>
              <a:t>have not yet been able to put their trust in computers and the internet, especially when it comes to their </a:t>
            </a:r>
            <a:r>
              <a:rPr lang="en-US" sz="2000" dirty="0" smtClean="0">
                <a:latin typeface="Times New Roman" panose="02020603050405020304" pitchFamily="18" charset="0"/>
                <a:cs typeface="Times New Roman" panose="02020603050405020304" pitchFamily="18" charset="0"/>
              </a:rPr>
              <a:t>money.</a:t>
            </a:r>
          </a:p>
          <a:p>
            <a:r>
              <a:rPr lang="en-US" sz="2000" dirty="0">
                <a:latin typeface="Times New Roman" panose="02020603050405020304" pitchFamily="18" charset="0"/>
                <a:cs typeface="Times New Roman" panose="02020603050405020304" pitchFamily="18" charset="0"/>
              </a:rPr>
              <a:t>Use of internet banking can allow the customer to handle almost all their banking transactions online.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a:t>
            </a:r>
            <a:r>
              <a:rPr lang="en-US" sz="2000" dirty="0" smtClean="0">
                <a:latin typeface="Times New Roman" panose="02020603050405020304" pitchFamily="18" charset="0"/>
                <a:cs typeface="Times New Roman" panose="02020603050405020304" pitchFamily="18" charset="0"/>
              </a:rPr>
              <a:t>ustomers </a:t>
            </a:r>
            <a:r>
              <a:rPr lang="en-US" sz="2000" dirty="0">
                <a:latin typeface="Times New Roman" panose="02020603050405020304" pitchFamily="18" charset="0"/>
                <a:cs typeface="Times New Roman" panose="02020603050405020304" pitchFamily="18" charset="0"/>
              </a:rPr>
              <a:t>are able to access their account balances, past and present transactions, transfer funds from one account to another, pay bills, look up checks, reorder checks, stop payments, complete loan applications, and make contact through messaging with bank staff members. </a:t>
            </a:r>
          </a:p>
        </p:txBody>
      </p:sp>
    </p:spTree>
    <p:extLst>
      <p:ext uri="{BB962C8B-B14F-4D97-AF65-F5344CB8AC3E}">
        <p14:creationId xmlns="" xmlns:p14="http://schemas.microsoft.com/office/powerpoint/2010/main" val="313629420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057" y="426820"/>
            <a:ext cx="8911687" cy="1280890"/>
          </a:xfrm>
        </p:spPr>
        <p:txBody>
          <a:bodyPr>
            <a:normAutofit/>
          </a:bodyPr>
          <a:lstStyle/>
          <a:p>
            <a:r>
              <a:rPr lang="en-US" dirty="0" smtClean="0">
                <a:latin typeface="Aharoni" panose="02010803020104030203" pitchFamily="2" charset="-79"/>
                <a:cs typeface="Aharoni" panose="02010803020104030203" pitchFamily="2" charset="-79"/>
              </a:rPr>
              <a:t>Continued.. </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775344" y="1261756"/>
            <a:ext cx="8915400" cy="3777622"/>
          </a:xfrm>
          <a:prstGeom prst="rect">
            <a:avLst/>
          </a:prstGeom>
        </p:spPr>
        <p:txBody>
          <a:bodyPr>
            <a:noAutofit/>
          </a:bodyPr>
          <a:lstStyle/>
          <a:p>
            <a:r>
              <a:rPr lang="en-US" sz="2000" dirty="0">
                <a:latin typeface="Times New Roman" panose="02020603050405020304" pitchFamily="18" charset="0"/>
                <a:cs typeface="Times New Roman" panose="02020603050405020304" pitchFamily="18" charset="0"/>
              </a:rPr>
              <a:t>I</a:t>
            </a:r>
            <a:r>
              <a:rPr lang="en-US" sz="2000" dirty="0" smtClean="0">
                <a:latin typeface="Times New Roman" panose="02020603050405020304" pitchFamily="18" charset="0"/>
                <a:cs typeface="Times New Roman" panose="02020603050405020304" pitchFamily="18" charset="0"/>
              </a:rPr>
              <a:t>t </a:t>
            </a:r>
            <a:r>
              <a:rPr lang="en-US" sz="2000" dirty="0">
                <a:latin typeface="Times New Roman" panose="02020603050405020304" pitchFamily="18" charset="0"/>
                <a:cs typeface="Times New Roman" panose="02020603050405020304" pitchFamily="18" charset="0"/>
              </a:rPr>
              <a:t>all is being able to do these things 24 hours a day, seven days a week, and without leaving their homes</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Customers </a:t>
            </a:r>
            <a:r>
              <a:rPr lang="en-US" sz="2000" dirty="0">
                <a:latin typeface="Times New Roman" panose="02020603050405020304" pitchFamily="18" charset="0"/>
                <a:cs typeface="Times New Roman" panose="02020603050405020304" pitchFamily="18" charset="0"/>
              </a:rPr>
              <a:t>will also realize a savings in </a:t>
            </a:r>
            <a:r>
              <a:rPr lang="en-US" sz="2000" dirty="0" smtClean="0">
                <a:latin typeface="Times New Roman" panose="02020603050405020304" pitchFamily="18" charset="0"/>
                <a:cs typeface="Times New Roman" panose="02020603050405020304" pitchFamily="18" charset="0"/>
              </a:rPr>
              <a:t>time.</a:t>
            </a:r>
          </a:p>
          <a:p>
            <a:r>
              <a:rPr lang="en-US" sz="2000" dirty="0" smtClean="0">
                <a:latin typeface="Times New Roman" panose="02020603050405020304" pitchFamily="18" charset="0"/>
                <a:cs typeface="Times New Roman" panose="02020603050405020304" pitchFamily="18" charset="0"/>
              </a:rPr>
              <a:t>Banks </a:t>
            </a:r>
            <a:r>
              <a:rPr lang="en-US" sz="2000" dirty="0">
                <a:latin typeface="Times New Roman" panose="02020603050405020304" pitchFamily="18" charset="0"/>
                <a:cs typeface="Times New Roman" panose="02020603050405020304" pitchFamily="18" charset="0"/>
              </a:rPr>
              <a:t>have firewalls and security features on their sites that will guarantee complete privacy and that account information is visible only to the </a:t>
            </a:r>
            <a:r>
              <a:rPr lang="en-US" sz="2000" dirty="0" smtClean="0">
                <a:latin typeface="Times New Roman" panose="02020603050405020304" pitchFamily="18" charset="0"/>
                <a:cs typeface="Times New Roman" panose="02020603050405020304" pitchFamily="18" charset="0"/>
              </a:rPr>
              <a:t>customer.</a:t>
            </a:r>
          </a:p>
          <a:p>
            <a:r>
              <a:rPr lang="en-US" sz="2000" dirty="0">
                <a:latin typeface="Times New Roman" panose="02020603050405020304" pitchFamily="18" charset="0"/>
                <a:cs typeface="Times New Roman" panose="02020603050405020304" pitchFamily="18" charset="0"/>
              </a:rPr>
              <a:t>The customer sets up access to their online account by either choosing or being assigned a username and password.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Once the customer has logged in using their username and password, they will have access to their account information and will be able to see any transactions that have taken place as well as deposits, charges, and transactions that are in progress. </a:t>
            </a:r>
            <a:r>
              <a:rPr lang="en-US" sz="2000" dirty="0" smtClean="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When the customer is finished, he or she needs to be sure to log off properly so that their information is safe and can't be accessed by anyone else.</a:t>
            </a:r>
          </a:p>
          <a:p>
            <a:pPr marL="0" indent="0">
              <a:buNone/>
            </a:pP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690783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0057"/>
            <a:ext cx="8596668" cy="1320800"/>
          </a:xfrm>
        </p:spPr>
        <p:txBody>
          <a:bodyPr/>
          <a:lstStyle/>
          <a:p>
            <a:r>
              <a:rPr lang="en-US" dirty="0" smtClean="0">
                <a:latin typeface="Aharoni" panose="02010803020104030203" pitchFamily="2" charset="-79"/>
                <a:cs typeface="Aharoni" panose="02010803020104030203" pitchFamily="2" charset="-79"/>
              </a:rPr>
              <a:t>Online Perspectives </a:t>
            </a:r>
            <a:br>
              <a:rPr lang="en-US" dirty="0" smtClean="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838200" y="2200857"/>
            <a:ext cx="8435802" cy="3614067"/>
          </a:xfrm>
          <a:prstGeom prst="rect">
            <a:avLst/>
          </a:prstGeom>
        </p:spPr>
        <p:txBody>
          <a:bodyPr/>
          <a:lstStyle/>
          <a:p>
            <a:pPr marL="0" indent="0">
              <a:buNone/>
            </a:pPr>
            <a:r>
              <a:rPr lang="en-US" dirty="0"/>
              <a:t>Online banking, also known as internet banking, e-banking or virtual banking, is an electronic payment </a:t>
            </a:r>
            <a:r>
              <a:rPr lang="en-US" dirty="0" smtClean="0"/>
              <a:t>system</a:t>
            </a:r>
            <a:r>
              <a:rPr lang="en-US" dirty="0"/>
              <a:t> that enables customers of a </a:t>
            </a:r>
            <a:r>
              <a:rPr lang="en-US" dirty="0" smtClean="0"/>
              <a:t>bank</a:t>
            </a:r>
            <a:r>
              <a:rPr lang="en-US" dirty="0"/>
              <a:t> or other financial </a:t>
            </a:r>
            <a:r>
              <a:rPr lang="en-US" dirty="0" smtClean="0"/>
              <a:t>institution to </a:t>
            </a:r>
            <a:r>
              <a:rPr lang="en-US" dirty="0"/>
              <a:t>conduct a range of </a:t>
            </a:r>
            <a:r>
              <a:rPr lang="en-US" dirty="0" smtClean="0"/>
              <a:t>financial transactions</a:t>
            </a:r>
            <a:r>
              <a:rPr lang="en-US" dirty="0"/>
              <a:t> through the financial institution's website. </a:t>
            </a: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4247277" y="3500349"/>
            <a:ext cx="4020960" cy="2314575"/>
          </a:xfrm>
          <a:prstGeom prst="rect">
            <a:avLst/>
          </a:prstGeom>
        </p:spPr>
      </p:pic>
    </p:spTree>
    <p:extLst>
      <p:ext uri="{BB962C8B-B14F-4D97-AF65-F5344CB8AC3E}">
        <p14:creationId xmlns="" xmlns:p14="http://schemas.microsoft.com/office/powerpoint/2010/main" val="1827233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097" y="453465"/>
            <a:ext cx="8911687" cy="1280890"/>
          </a:xfrm>
        </p:spPr>
        <p:txBody>
          <a:bodyPr/>
          <a:lstStyle/>
          <a:p>
            <a:r>
              <a:rPr lang="en-US" dirty="0">
                <a:latin typeface="Aharoni" panose="02010803020104030203" pitchFamily="2" charset="-79"/>
                <a:cs typeface="Aharoni" panose="02010803020104030203" pitchFamily="2" charset="-79"/>
              </a:rPr>
              <a:t>Continued.. </a:t>
            </a:r>
          </a:p>
        </p:txBody>
      </p:sp>
      <p:sp>
        <p:nvSpPr>
          <p:cNvPr id="3" name="Content Placeholder 2"/>
          <p:cNvSpPr>
            <a:spLocks noGrp="1"/>
          </p:cNvSpPr>
          <p:nvPr>
            <p:ph idx="1"/>
          </p:nvPr>
        </p:nvSpPr>
        <p:spPr>
          <a:xfrm>
            <a:off x="1086097" y="1515414"/>
            <a:ext cx="8915400" cy="3777622"/>
          </a:xfrm>
          <a:prstGeom prst="rect">
            <a:avLst/>
          </a:prstGeom>
        </p:spPr>
        <p:txBody>
          <a:bodyPr>
            <a:normAutofit/>
          </a:bodyPr>
          <a:lstStyle/>
          <a:p>
            <a:r>
              <a:rPr lang="en-US" sz="2000" dirty="0">
                <a:latin typeface="Times New Roman" panose="02020603050405020304" pitchFamily="18" charset="0"/>
                <a:cs typeface="Times New Roman" panose="02020603050405020304" pitchFamily="18" charset="0"/>
              </a:rPr>
              <a:t>Internet banking has made it much more convenient for people to manage their money, and banks encourage its </a:t>
            </a:r>
            <a:r>
              <a:rPr lang="en-US" sz="2000" dirty="0" smtClean="0">
                <a:latin typeface="Times New Roman" panose="02020603050405020304" pitchFamily="18" charset="0"/>
                <a:cs typeface="Times New Roman" panose="02020603050405020304" pitchFamily="18" charset="0"/>
              </a:rPr>
              <a:t>use.</a:t>
            </a:r>
          </a:p>
          <a:p>
            <a:r>
              <a:rPr lang="en-US" sz="2000" dirty="0">
                <a:latin typeface="Times New Roman" panose="02020603050405020304" pitchFamily="18" charset="0"/>
                <a:cs typeface="Times New Roman" panose="02020603050405020304" pitchFamily="18" charset="0"/>
              </a:rPr>
              <a:t>As more and more people become increasingly familiar with the world of the internet and learn to place more trust in its security, the future of internet banking is looking brighter and brighter.</a:t>
            </a:r>
          </a:p>
          <a:p>
            <a:pPr marL="0" indent="0">
              <a:buNone/>
            </a:pP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700012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92935"/>
            <a:ext cx="8596668" cy="1320800"/>
          </a:xfrm>
        </p:spPr>
        <p:txBody>
          <a:bodyPr/>
          <a:lstStyle/>
          <a:p>
            <a:r>
              <a:rPr lang="en-US" dirty="0" smtClean="0">
                <a:latin typeface="Aharoni" panose="02010803020104030203" pitchFamily="2" charset="-79"/>
                <a:cs typeface="Aharoni" panose="02010803020104030203" pitchFamily="2" charset="-79"/>
              </a:rPr>
              <a:t>Features of online perspective:</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77334" y="1957587"/>
            <a:ext cx="9988639" cy="3665583"/>
          </a:xfrm>
          <a:prstGeom prst="rect">
            <a:avLst/>
          </a:prstGeom>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1. Safer </a:t>
            </a:r>
            <a:r>
              <a:rPr lang="en-US" sz="2000" dirty="0" smtClean="0">
                <a:latin typeface="Times New Roman" panose="02020603050405020304" pitchFamily="18" charset="0"/>
                <a:cs typeface="Times New Roman" panose="02020603050405020304" pitchFamily="18" charset="0"/>
              </a:rPr>
              <a:t>operation</a:t>
            </a:r>
          </a:p>
          <a:p>
            <a:pPr marL="0" indent="0">
              <a:buNone/>
            </a:pPr>
            <a:r>
              <a:rPr lang="en-US" sz="2000" dirty="0" smtClean="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 More flexible </a:t>
            </a:r>
            <a:r>
              <a:rPr lang="en-US" sz="2000" dirty="0" smtClean="0">
                <a:latin typeface="Times New Roman" panose="02020603050405020304" pitchFamily="18" charset="0"/>
                <a:cs typeface="Times New Roman" panose="02020603050405020304" pitchFamily="18" charset="0"/>
              </a:rPr>
              <a:t>remittance</a:t>
            </a:r>
          </a:p>
          <a:p>
            <a:pPr marL="0" indent="0">
              <a:buNone/>
            </a:pPr>
            <a:r>
              <a:rPr lang="en-US" sz="2000" dirty="0" smtClean="0">
                <a:latin typeface="Times New Roman" panose="02020603050405020304" pitchFamily="18" charset="0"/>
                <a:cs typeface="Times New Roman" panose="02020603050405020304" pitchFamily="18" charset="0"/>
              </a:rPr>
              <a:t>3</a:t>
            </a:r>
            <a:r>
              <a:rPr lang="en-US" sz="2000" dirty="0">
                <a:latin typeface="Times New Roman" panose="02020603050405020304" pitchFamily="18" charset="0"/>
                <a:cs typeface="Times New Roman" panose="02020603050405020304" pitchFamily="18" charset="0"/>
              </a:rPr>
              <a:t>. Increased value of enterprise </a:t>
            </a:r>
            <a:r>
              <a:rPr lang="en-US" sz="2000" dirty="0" smtClean="0">
                <a:latin typeface="Times New Roman" panose="02020603050405020304" pitchFamily="18" charset="0"/>
                <a:cs typeface="Times New Roman" panose="02020603050405020304" pitchFamily="18" charset="0"/>
              </a:rPr>
              <a:t>fortune</a:t>
            </a:r>
          </a:p>
          <a:p>
            <a:pPr marL="0" indent="0">
              <a:buNone/>
            </a:pPr>
            <a:r>
              <a:rPr lang="en-US" sz="2000" dirty="0" smtClean="0">
                <a:latin typeface="Times New Roman" panose="02020603050405020304" pitchFamily="18" charset="0"/>
                <a:cs typeface="Times New Roman" panose="02020603050405020304" pitchFamily="18" charset="0"/>
              </a:rPr>
              <a:t>4</a:t>
            </a:r>
            <a:r>
              <a:rPr lang="en-US" sz="2000" dirty="0">
                <a:latin typeface="Times New Roman" panose="02020603050405020304" pitchFamily="18" charset="0"/>
                <a:cs typeface="Times New Roman" panose="02020603050405020304" pitchFamily="18" charset="0"/>
              </a:rPr>
              <a:t>. Easier </a:t>
            </a:r>
            <a:r>
              <a:rPr lang="en-US" sz="2000" dirty="0" smtClean="0">
                <a:latin typeface="Times New Roman" panose="02020603050405020304" pitchFamily="18" charset="0"/>
                <a:cs typeface="Times New Roman" panose="02020603050405020304" pitchFamily="18" charset="0"/>
              </a:rPr>
              <a:t>management</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5. Global financial </a:t>
            </a:r>
            <a:r>
              <a:rPr lang="en-US" sz="2000" dirty="0" smtClean="0">
                <a:latin typeface="Times New Roman" panose="02020603050405020304" pitchFamily="18" charset="0"/>
                <a:cs typeface="Times New Roman" panose="02020603050405020304" pitchFamily="18" charset="0"/>
              </a:rPr>
              <a:t>services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81808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Service perspective:</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77334" y="1722594"/>
            <a:ext cx="10515600" cy="4351338"/>
          </a:xfrm>
          <a:prstGeom prst="rect">
            <a:avLst/>
          </a:prstGeom>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Banks provide the following services electronically:</a:t>
            </a:r>
          </a:p>
          <a:p>
            <a:r>
              <a:rPr lang="en-US" sz="2000" dirty="0">
                <a:latin typeface="Times New Roman" panose="02020603050405020304" pitchFamily="18" charset="0"/>
                <a:cs typeface="Times New Roman" panose="02020603050405020304" pitchFamily="18" charset="0"/>
              </a:rPr>
              <a:t>Account management </a:t>
            </a:r>
          </a:p>
          <a:p>
            <a:r>
              <a:rPr lang="en-US" sz="2000" dirty="0">
                <a:latin typeface="Times New Roman" panose="02020603050405020304" pitchFamily="18" charset="0"/>
                <a:cs typeface="Times New Roman" panose="02020603050405020304" pitchFamily="18" charset="0"/>
              </a:rPr>
              <a:t>Wire transfer</a:t>
            </a:r>
          </a:p>
          <a:p>
            <a:r>
              <a:rPr lang="en-US" sz="2000" dirty="0">
                <a:latin typeface="Times New Roman" panose="02020603050405020304" pitchFamily="18" charset="0"/>
                <a:cs typeface="Times New Roman" panose="02020603050405020304" pitchFamily="18" charset="0"/>
              </a:rPr>
              <a:t>Bill presentation and bill payment</a:t>
            </a:r>
          </a:p>
          <a:p>
            <a:r>
              <a:rPr lang="en-US" sz="2000" dirty="0">
                <a:latin typeface="Times New Roman" panose="02020603050405020304" pitchFamily="18" charset="0"/>
                <a:cs typeface="Times New Roman" panose="02020603050405020304" pitchFamily="18" charset="0"/>
              </a:rPr>
              <a:t>Investment and brokerage services</a:t>
            </a:r>
          </a:p>
          <a:p>
            <a:r>
              <a:rPr lang="en-US" sz="2000" dirty="0">
                <a:latin typeface="Times New Roman" panose="02020603050405020304" pitchFamily="18" charset="0"/>
                <a:cs typeface="Times New Roman" panose="02020603050405020304" pitchFamily="18" charset="0"/>
              </a:rPr>
              <a:t>Loan application and approvals</a:t>
            </a:r>
          </a:p>
          <a:p>
            <a:r>
              <a:rPr lang="en-US" sz="2000" dirty="0">
                <a:latin typeface="Times New Roman" panose="02020603050405020304" pitchFamily="18" charset="0"/>
                <a:cs typeface="Times New Roman" panose="02020603050405020304" pitchFamily="18" charset="0"/>
              </a:rPr>
              <a:t>Account aggregation for individual customer</a:t>
            </a:r>
          </a:p>
          <a:p>
            <a:r>
              <a:rPr lang="en-US" sz="2000" dirty="0">
                <a:latin typeface="Times New Roman" panose="02020603050405020304" pitchFamily="18" charset="0"/>
                <a:cs typeface="Times New Roman" panose="02020603050405020304" pitchFamily="18" charset="0"/>
              </a:rPr>
              <a:t>Business to business payments</a:t>
            </a:r>
          </a:p>
          <a:p>
            <a:r>
              <a:rPr lang="en-US" sz="2000" dirty="0">
                <a:latin typeface="Times New Roman" panose="02020603050405020304" pitchFamily="18" charset="0"/>
                <a:cs typeface="Times New Roman" panose="02020603050405020304" pitchFamily="18" charset="0"/>
              </a:rPr>
              <a:t>Employee benefit and pensions administration for business customer.</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862942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Benefit of services:</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77334" y="1571222"/>
            <a:ext cx="10515600" cy="4790941"/>
          </a:xfrm>
          <a:prstGeom prst="rect">
            <a:avLst/>
          </a:prstGeom>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Following are some of the benefit when various services of bank are delivered </a:t>
            </a:r>
            <a:r>
              <a:rPr lang="en-US" sz="2000" dirty="0" smtClean="0">
                <a:latin typeface="Times New Roman" panose="02020603050405020304" pitchFamily="18" charset="0"/>
                <a:cs typeface="Times New Roman" panose="02020603050405020304" pitchFamily="18" charset="0"/>
              </a:rPr>
              <a:t>online:</a:t>
            </a:r>
            <a:endParaRPr lang="en-US" sz="2000" dirty="0">
              <a:latin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cs typeface="Times New Roman" panose="02020603050405020304" pitchFamily="18" charset="0"/>
              </a:rPr>
              <a:t>Anytime banking, and anywhere </a:t>
            </a:r>
            <a:r>
              <a:rPr lang="en-US" sz="2000" dirty="0" smtClean="0">
                <a:latin typeface="Times New Roman" panose="02020603050405020304" pitchFamily="18" charset="0"/>
                <a:cs typeface="Times New Roman" panose="02020603050405020304" pitchFamily="18" charset="0"/>
              </a:rPr>
              <a:t>banking</a:t>
            </a:r>
            <a:endParaRPr lang="en-US" sz="2000" dirty="0">
              <a:latin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cs typeface="Times New Roman" panose="02020603050405020304" pitchFamily="18" charset="0"/>
              </a:rPr>
              <a:t>Reduction in cost of </a:t>
            </a:r>
            <a:r>
              <a:rPr lang="en-US" sz="2000" dirty="0" smtClean="0">
                <a:latin typeface="Times New Roman" panose="02020603050405020304" pitchFamily="18" charset="0"/>
                <a:cs typeface="Times New Roman" panose="02020603050405020304" pitchFamily="18" charset="0"/>
              </a:rPr>
              <a:t>transaction</a:t>
            </a:r>
          </a:p>
          <a:p>
            <a:pPr lvl="0"/>
            <a:r>
              <a:rPr lang="en-US" sz="2000" dirty="0" smtClean="0">
                <a:latin typeface="Times New Roman" panose="02020603050405020304" pitchFamily="18" charset="0"/>
                <a:cs typeface="Times New Roman" panose="02020603050405020304" pitchFamily="18" charset="0"/>
              </a:rPr>
              <a:t>Online purchases</a:t>
            </a:r>
          </a:p>
          <a:p>
            <a:pPr lvl="0"/>
            <a:r>
              <a:rPr lang="en-US" sz="2000" dirty="0" smtClean="0">
                <a:latin typeface="Times New Roman" panose="02020603050405020304" pitchFamily="18" charset="0"/>
                <a:cs typeface="Times New Roman" panose="02020603050405020304" pitchFamily="18" charset="0"/>
              </a:rPr>
              <a:t>Pay </a:t>
            </a:r>
            <a:r>
              <a:rPr lang="en-US" sz="2000" dirty="0">
                <a:latin typeface="Times New Roman" panose="02020603050405020304" pitchFamily="18" charset="0"/>
                <a:cs typeface="Times New Roman" panose="02020603050405020304" pitchFamily="18" charset="0"/>
              </a:rPr>
              <a:t>bills online thereby save postal </a:t>
            </a:r>
            <a:r>
              <a:rPr lang="en-US" sz="2000" dirty="0" smtClean="0">
                <a:latin typeface="Times New Roman" panose="02020603050405020304" pitchFamily="18" charset="0"/>
                <a:cs typeface="Times New Roman" panose="02020603050405020304" pitchFamily="18" charset="0"/>
              </a:rPr>
              <a:t>services</a:t>
            </a:r>
            <a:endParaRPr lang="en-US" sz="2000" dirty="0">
              <a:latin typeface="Times New Roman" panose="02020603050405020304" pitchFamily="18" charset="0"/>
              <a:cs typeface="Times New Roman" panose="02020603050405020304" pitchFamily="18" charset="0"/>
            </a:endParaRPr>
          </a:p>
          <a:p>
            <a:pPr lvl="0"/>
            <a:r>
              <a:rPr lang="en-US" sz="2000" dirty="0">
                <a:latin typeface="Times New Roman" panose="02020603050405020304" pitchFamily="18" charset="0"/>
                <a:cs typeface="Times New Roman" panose="02020603050405020304" pitchFamily="18" charset="0"/>
              </a:rPr>
              <a:t>The services are available seven days a week, 24 hours a </a:t>
            </a:r>
            <a:r>
              <a:rPr lang="en-US" sz="2000" dirty="0" smtClean="0">
                <a:latin typeface="Times New Roman" panose="02020603050405020304" pitchFamily="18" charset="0"/>
                <a:cs typeface="Times New Roman" panose="02020603050405020304" pitchFamily="18" charset="0"/>
              </a:rPr>
              <a:t>day</a:t>
            </a:r>
          </a:p>
          <a:p>
            <a:pPr lvl="0"/>
            <a:r>
              <a:rPr lang="en-US" sz="2000" dirty="0" smtClean="0">
                <a:latin typeface="Times New Roman" panose="02020603050405020304" pitchFamily="18" charset="0"/>
                <a:cs typeface="Times New Roman" panose="02020603050405020304" pitchFamily="18" charset="0"/>
              </a:rPr>
              <a:t>Easy </a:t>
            </a:r>
            <a:r>
              <a:rPr lang="en-US" sz="2000" dirty="0">
                <a:latin typeface="Times New Roman" panose="02020603050405020304" pitchFamily="18" charset="0"/>
                <a:cs typeface="Times New Roman" panose="02020603050405020304" pitchFamily="18" charset="0"/>
              </a:rPr>
              <a:t>to make utility </a:t>
            </a:r>
            <a:r>
              <a:rPr lang="en-US" sz="2000" dirty="0" smtClean="0">
                <a:latin typeface="Times New Roman" panose="02020603050405020304" pitchFamily="18" charset="0"/>
                <a:cs typeface="Times New Roman" panose="02020603050405020304" pitchFamily="18" charset="0"/>
              </a:rPr>
              <a:t>payments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016083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Business perspective:</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554865" y="1738647"/>
            <a:ext cx="9567929" cy="3639825"/>
          </a:xfrm>
          <a:prstGeom prst="rect">
            <a:avLst/>
          </a:prstGeom>
        </p:spPr>
        <p:txBody>
          <a:bodyPr>
            <a:normAutofit/>
          </a:bodyPr>
          <a:lstStyle/>
          <a:p>
            <a:r>
              <a:rPr lang="en-US" sz="2000" dirty="0">
                <a:latin typeface="Times New Roman" panose="02020603050405020304" pitchFamily="18" charset="0"/>
                <a:cs typeface="Times New Roman" panose="02020603050405020304" pitchFamily="18" charset="0"/>
              </a:rPr>
              <a:t>Businesses rely on efficient and rapid access to banking information for cash flow reviews, auditing and daily financial transaction processing.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E-banking </a:t>
            </a:r>
            <a:r>
              <a:rPr lang="en-US" sz="2000" dirty="0">
                <a:latin typeface="Times New Roman" panose="02020603050405020304" pitchFamily="18" charset="0"/>
                <a:cs typeface="Times New Roman" panose="02020603050405020304" pitchFamily="18" charset="0"/>
              </a:rPr>
              <a:t>offers ease of access, secure transactions and 24-hour banking options.</a:t>
            </a:r>
          </a:p>
          <a:p>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112134" y="3059446"/>
            <a:ext cx="6272011" cy="2319025"/>
          </a:xfrm>
          <a:prstGeom prst="rect">
            <a:avLst/>
          </a:prstGeom>
        </p:spPr>
      </p:pic>
    </p:spTree>
    <p:extLst>
      <p:ext uri="{BB962C8B-B14F-4D97-AF65-F5344CB8AC3E}">
        <p14:creationId xmlns="" xmlns:p14="http://schemas.microsoft.com/office/powerpoint/2010/main" val="1884496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278</TotalTime>
  <Words>2242</Words>
  <Application>Microsoft Office PowerPoint</Application>
  <PresentationFormat>Custom</PresentationFormat>
  <Paragraphs>240</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Facet</vt:lpstr>
      <vt:lpstr>                           E-BANKING:  </vt:lpstr>
      <vt:lpstr>Perspectives of e-banking:</vt:lpstr>
      <vt:lpstr>Communication Perspectives: </vt:lpstr>
      <vt:lpstr>The advantages of e-banking To the Customers with the communication perspective are: </vt:lpstr>
      <vt:lpstr>Online Perspectives  </vt:lpstr>
      <vt:lpstr>Features of online perspective:</vt:lpstr>
      <vt:lpstr>Service perspective:</vt:lpstr>
      <vt:lpstr>Benefit of services:</vt:lpstr>
      <vt:lpstr>Business perspective:</vt:lpstr>
      <vt:lpstr>Features which make e-banking more attractive from business point of view: </vt:lpstr>
      <vt:lpstr>E- BANKING PRODUCTS  Smart card Debit card Credit card ATM EFT Telephone banking Mobile banking Sms banking  Internet banking  etc..   </vt:lpstr>
      <vt:lpstr>Smart Cards</vt:lpstr>
      <vt:lpstr>Debit Cards</vt:lpstr>
      <vt:lpstr>Credit Card</vt:lpstr>
      <vt:lpstr>Automatic Teller Machine</vt:lpstr>
      <vt:lpstr>electronic funds transfer (EFT)</vt:lpstr>
      <vt:lpstr>Alternative Delivery Channels </vt:lpstr>
      <vt:lpstr>Telephone Banking</vt:lpstr>
      <vt:lpstr>Internet Banking:  </vt:lpstr>
      <vt:lpstr> Benefits of Internet Banking: </vt:lpstr>
      <vt:lpstr>Mobile Banking</vt:lpstr>
      <vt:lpstr>Mobile Banking</vt:lpstr>
      <vt:lpstr>SMS Banking</vt:lpstr>
      <vt:lpstr>WAP Banking</vt:lpstr>
      <vt:lpstr>E-Banking Benefits</vt:lpstr>
      <vt:lpstr>Convenience:</vt:lpstr>
      <vt:lpstr>Portability: </vt:lpstr>
      <vt:lpstr>Cost Saving: </vt:lpstr>
      <vt:lpstr>Traditional Verses Online Banking</vt:lpstr>
      <vt:lpstr>E-banking Expansion: </vt:lpstr>
      <vt:lpstr>Avoiding Unlawful Practices: </vt:lpstr>
      <vt:lpstr>Benefit of Industry </vt:lpstr>
      <vt:lpstr>Issues in E-Banking  </vt:lpstr>
      <vt:lpstr>Security Issues: </vt:lpstr>
      <vt:lpstr>Necessity of the Internet:  </vt:lpstr>
      <vt:lpstr>Customer Care Services: </vt:lpstr>
      <vt:lpstr>NARROW MARKET BASE:  </vt:lpstr>
      <vt:lpstr>LACK OF REGULATORY FRAMEWORK: </vt:lpstr>
      <vt:lpstr>  SECURITY BREACHES:  </vt:lpstr>
      <vt:lpstr>Issues in E-Banking  </vt:lpstr>
      <vt:lpstr>Start-up may take time: </vt:lpstr>
      <vt:lpstr> Learning curves: </vt:lpstr>
      <vt:lpstr> Bank site changes: </vt:lpstr>
      <vt:lpstr>Some online banks are more stable than others: </vt:lpstr>
      <vt:lpstr>Not all online transactions are immediate: </vt:lpstr>
      <vt:lpstr>Security:</vt:lpstr>
      <vt:lpstr>Access: </vt:lpstr>
      <vt:lpstr>E-banking  _ The Future </vt:lpstr>
      <vt:lpstr>Continued.. </vt:lpstr>
      <vt:lpstr>Continued..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Delivery Channels</dc:title>
  <dc:creator>Ahmad raza Arshad Ali</dc:creator>
  <cp:lastModifiedBy>Dr Gul zaman khan</cp:lastModifiedBy>
  <cp:revision>38</cp:revision>
  <dcterms:created xsi:type="dcterms:W3CDTF">2016-06-06T19:28:12Z</dcterms:created>
  <dcterms:modified xsi:type="dcterms:W3CDTF">2020-09-14T09:42:12Z</dcterms:modified>
</cp:coreProperties>
</file>